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9" r:id="rId3"/>
    <p:sldId id="260" r:id="rId4"/>
    <p:sldId id="261" r:id="rId5"/>
    <p:sldId id="262" r:id="rId6"/>
    <p:sldId id="289" r:id="rId7"/>
    <p:sldId id="267" r:id="rId8"/>
    <p:sldId id="277" r:id="rId9"/>
    <p:sldId id="278"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7" r:id="rId25"/>
    <p:sldId id="308" r:id="rId26"/>
    <p:sldId id="309" r:id="rId27"/>
    <p:sldId id="310" r:id="rId28"/>
    <p:sldId id="311" r:id="rId29"/>
    <p:sldId id="317" r:id="rId30"/>
    <p:sldId id="318" r:id="rId31"/>
    <p:sldId id="312" r:id="rId32"/>
    <p:sldId id="314" r:id="rId33"/>
    <p:sldId id="313" r:id="rId34"/>
    <p:sldId id="315" r:id="rId35"/>
    <p:sldId id="316" r:id="rId36"/>
    <p:sldId id="319" r:id="rId37"/>
    <p:sldId id="321" r:id="rId38"/>
    <p:sldId id="322" r:id="rId39"/>
    <p:sldId id="323" r:id="rId40"/>
    <p:sldId id="324" r:id="rId41"/>
    <p:sldId id="325" r:id="rId42"/>
    <p:sldId id="326" r:id="rId43"/>
    <p:sldId id="327" r:id="rId44"/>
    <p:sldId id="351"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1" r:id="rId58"/>
    <p:sldId id="342" r:id="rId59"/>
    <p:sldId id="279" r:id="rId60"/>
    <p:sldId id="343" r:id="rId61"/>
    <p:sldId id="347" r:id="rId62"/>
    <p:sldId id="348" r:id="rId63"/>
    <p:sldId id="352" r:id="rId64"/>
    <p:sldId id="349" r:id="rId65"/>
    <p:sldId id="350" r:id="rId66"/>
    <p:sldId id="288" r:id="rId67"/>
    <p:sldId id="30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FE531-6DF5-4E15-AB18-BBA93E36A9FE}" type="datetimeFigureOut">
              <a:rPr lang="en-US" smtClean="0"/>
              <a:pPr/>
              <a:t>9/14/2020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3EB32-BBE4-447C-BC28-13E2B22B1826}" type="slidenum">
              <a:rPr lang="en-US" smtClean="0"/>
              <a:pPr/>
              <a:t>‹#›</a:t>
            </a:fld>
            <a:endParaRPr lang="en-US"/>
          </a:p>
        </p:txBody>
      </p:sp>
    </p:spTree>
    <p:extLst>
      <p:ext uri="{BB962C8B-B14F-4D97-AF65-F5344CB8AC3E}">
        <p14:creationId xmlns:p14="http://schemas.microsoft.com/office/powerpoint/2010/main" val="339304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8B25CB9-B65A-4EC4-9294-213E9862EF2E}" type="slidenum">
              <a:rPr lang="en-US" altLang="en-US">
                <a:ea typeface="ＭＳ Ｐゴシック" panose="020B0600070205080204" pitchFamily="34" charset="-128"/>
              </a:rPr>
              <a:pPr eaLnBrk="1" hangingPunct="1"/>
              <a:t>11</a:t>
            </a:fld>
            <a:endParaRPr lang="en-US" altLang="en-US">
              <a:ea typeface="ＭＳ Ｐゴシック" panose="020B0600070205080204" pitchFamily="34" charset="-128"/>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68794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39C1D8-661B-47A0-8DDE-25BF2E577AE7}" type="slidenum">
              <a:rPr lang="en-US" altLang="en-US">
                <a:ea typeface="ＭＳ Ｐゴシック" panose="020B0600070205080204" pitchFamily="34" charset="-128"/>
              </a:rPr>
              <a:pPr eaLnBrk="1" hangingPunct="1"/>
              <a:t>12</a:t>
            </a:fld>
            <a:endParaRPr lang="en-US" altLang="en-US">
              <a:ea typeface="ＭＳ Ｐゴシック" panose="020B0600070205080204" pitchFamily="34" charset="-128"/>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543771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4103B2-D3EF-4330-BE41-75E83F8DD318}" type="slidenum">
              <a:rPr lang="en-US" altLang="en-US"/>
              <a:pPr eaLnBrk="1" hangingPunct="1"/>
              <a:t>23</a:t>
            </a:fld>
            <a:endParaRPr lang="en-US" altLang="en-US"/>
          </a:p>
        </p:txBody>
      </p:sp>
    </p:spTree>
    <p:extLst>
      <p:ext uri="{BB962C8B-B14F-4D97-AF65-F5344CB8AC3E}">
        <p14:creationId xmlns:p14="http://schemas.microsoft.com/office/powerpoint/2010/main" val="363075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BDE6DC-6777-457F-8B68-5000C5DD4D7B}"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33366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DE6DC-6777-457F-8B68-5000C5DD4D7B}"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2671236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DE6DC-6777-457F-8B68-5000C5DD4D7B}"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330909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DE6DC-6777-457F-8B68-5000C5DD4D7B}"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26336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BDE6DC-6777-457F-8B68-5000C5DD4D7B}"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143263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BDE6DC-6777-457F-8B68-5000C5DD4D7B}" type="datetimeFigureOut">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226061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BDE6DC-6777-457F-8B68-5000C5DD4D7B}" type="datetimeFigureOut">
              <a:rPr lang="en-US" smtClean="0"/>
              <a:pPr/>
              <a:t>9/14/2020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156718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BDE6DC-6777-457F-8B68-5000C5DD4D7B}" type="datetimeFigureOut">
              <a:rPr lang="en-US" smtClean="0"/>
              <a:pPr/>
              <a:t>9/14/2020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85580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DE6DC-6777-457F-8B68-5000C5DD4D7B}" type="datetimeFigureOut">
              <a:rPr lang="en-US" smtClean="0"/>
              <a:pPr/>
              <a:t>9/14/2020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252696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BDE6DC-6777-457F-8B68-5000C5DD4D7B}" type="datetimeFigureOut">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118269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BDE6DC-6777-457F-8B68-5000C5DD4D7B}" type="datetimeFigureOut">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EEEE2-4715-4F44-8F31-57DD497D824A}" type="slidenum">
              <a:rPr lang="en-US" smtClean="0"/>
              <a:pPr/>
              <a:t>‹#›</a:t>
            </a:fld>
            <a:endParaRPr lang="en-US"/>
          </a:p>
        </p:txBody>
      </p:sp>
    </p:spTree>
    <p:extLst>
      <p:ext uri="{BB962C8B-B14F-4D97-AF65-F5344CB8AC3E}">
        <p14:creationId xmlns:p14="http://schemas.microsoft.com/office/powerpoint/2010/main" val="260337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DE6DC-6777-457F-8B68-5000C5DD4D7B}" type="datetimeFigureOut">
              <a:rPr lang="en-US" smtClean="0"/>
              <a:pPr/>
              <a:t>9/14/2020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EEEE2-4715-4F44-8F31-57DD497D824A}" type="slidenum">
              <a:rPr lang="en-US" smtClean="0"/>
              <a:pPr/>
              <a:t>‹#›</a:t>
            </a:fld>
            <a:endParaRPr lang="en-US"/>
          </a:p>
        </p:txBody>
      </p:sp>
    </p:spTree>
    <p:extLst>
      <p:ext uri="{BB962C8B-B14F-4D97-AF65-F5344CB8AC3E}">
        <p14:creationId xmlns:p14="http://schemas.microsoft.com/office/powerpoint/2010/main" val="879898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Molecular genetic in lymphoma</a:t>
            </a:r>
            <a:endParaRPr lang="en-US" dirty="0">
              <a:solidFill>
                <a:srgbClr val="FF0000"/>
              </a:solidFill>
            </a:endParaRPr>
          </a:p>
        </p:txBody>
      </p:sp>
      <p:sp>
        <p:nvSpPr>
          <p:cNvPr id="3" name="Subtitle 2"/>
          <p:cNvSpPr>
            <a:spLocks noGrp="1"/>
          </p:cNvSpPr>
          <p:nvPr>
            <p:ph type="subTitle" idx="1"/>
          </p:nvPr>
        </p:nvSpPr>
        <p:spPr>
          <a:xfrm>
            <a:off x="1524000" y="3944982"/>
            <a:ext cx="9144000" cy="1312817"/>
          </a:xfrm>
        </p:spPr>
        <p:txBody>
          <a:bodyPr>
            <a:normAutofit lnSpcReduction="10000"/>
          </a:bodyPr>
          <a:lstStyle/>
          <a:p>
            <a:r>
              <a:rPr lang="en-US" dirty="0" smtClean="0"/>
              <a:t>Dr.Amir </a:t>
            </a:r>
            <a:r>
              <a:rPr lang="en-US" dirty="0" err="1" smtClean="0"/>
              <a:t>Vahedi</a:t>
            </a:r>
            <a:endParaRPr lang="en-US" dirty="0" smtClean="0"/>
          </a:p>
          <a:p>
            <a:r>
              <a:rPr lang="en-US" dirty="0" smtClean="0"/>
              <a:t>Professor of Pathology, Tabriz Medical Sciences</a:t>
            </a:r>
          </a:p>
          <a:p>
            <a:r>
              <a:rPr lang="en-US" dirty="0" smtClean="0"/>
              <a:t>Fellowship of Molecular Pathology and Cytogenetic</a:t>
            </a:r>
            <a:endParaRPr lang="en-US" dirty="0"/>
          </a:p>
        </p:txBody>
      </p:sp>
    </p:spTree>
    <p:extLst>
      <p:ext uri="{BB962C8B-B14F-4D97-AF65-F5344CB8AC3E}">
        <p14:creationId xmlns:p14="http://schemas.microsoft.com/office/powerpoint/2010/main" val="1178362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023" y="365125"/>
            <a:ext cx="10517777" cy="1325563"/>
          </a:xfrm>
        </p:spPr>
        <p:txBody>
          <a:bodyPr/>
          <a:lstStyle/>
          <a:p>
            <a:pPr algn="ctr"/>
            <a:r>
              <a:rPr lang="en-US" dirty="0" err="1" smtClean="0">
                <a:solidFill>
                  <a:srgbClr val="FF0000"/>
                </a:solidFill>
              </a:rPr>
              <a:t>Clonality</a:t>
            </a:r>
            <a:endParaRPr lang="en-US" dirty="0">
              <a:solidFill>
                <a:srgbClr val="FF0000"/>
              </a:solidFill>
            </a:endParaRPr>
          </a:p>
        </p:txBody>
      </p:sp>
      <p:sp>
        <p:nvSpPr>
          <p:cNvPr id="3" name="Content Placeholder 2"/>
          <p:cNvSpPr>
            <a:spLocks noGrp="1"/>
          </p:cNvSpPr>
          <p:nvPr>
            <p:ph idx="1"/>
          </p:nvPr>
        </p:nvSpPr>
        <p:spPr>
          <a:xfrm>
            <a:off x="838200" y="1397726"/>
            <a:ext cx="10515600" cy="4779237"/>
          </a:xfrm>
        </p:spPr>
        <p:txBody>
          <a:bodyPr/>
          <a:lstStyle/>
          <a:p>
            <a:pPr>
              <a:defRPr/>
            </a:pPr>
            <a:r>
              <a:rPr lang="en-US" dirty="0"/>
              <a:t>Mature B- and T- cells both have immunological receptors on the cell surface</a:t>
            </a:r>
          </a:p>
          <a:p>
            <a:pPr>
              <a:defRPr/>
            </a:pPr>
            <a:r>
              <a:rPr lang="en-US" dirty="0"/>
              <a:t> In </a:t>
            </a:r>
            <a:r>
              <a:rPr lang="en-US" dirty="0">
                <a:solidFill>
                  <a:srgbClr val="FF0000"/>
                </a:solidFill>
              </a:rPr>
              <a:t>B-cells</a:t>
            </a:r>
            <a:r>
              <a:rPr lang="en-US" dirty="0"/>
              <a:t>, cell surface immunoglobulins (Ig) consist of a </a:t>
            </a:r>
            <a:r>
              <a:rPr lang="en-US" dirty="0">
                <a:solidFill>
                  <a:srgbClr val="FF0000"/>
                </a:solidFill>
              </a:rPr>
              <a:t>heavy chain </a:t>
            </a:r>
            <a:r>
              <a:rPr lang="en-US" dirty="0"/>
              <a:t>and a </a:t>
            </a:r>
            <a:r>
              <a:rPr lang="en-US" dirty="0">
                <a:solidFill>
                  <a:srgbClr val="FF0000"/>
                </a:solidFill>
              </a:rPr>
              <a:t>light chain</a:t>
            </a:r>
            <a:r>
              <a:rPr lang="en-US" dirty="0"/>
              <a:t>, which are encoded by </a:t>
            </a:r>
            <a:r>
              <a:rPr lang="en-US" dirty="0">
                <a:solidFill>
                  <a:srgbClr val="FF0000"/>
                </a:solidFill>
              </a:rPr>
              <a:t>heavy chain (IGH), and light chain genes</a:t>
            </a:r>
            <a:r>
              <a:rPr lang="en-US" dirty="0"/>
              <a:t>: </a:t>
            </a:r>
            <a:r>
              <a:rPr lang="en-US" dirty="0">
                <a:solidFill>
                  <a:srgbClr val="FF0000"/>
                </a:solidFill>
              </a:rPr>
              <a:t>IGK</a:t>
            </a:r>
            <a:r>
              <a:rPr lang="en-US" dirty="0"/>
              <a:t> for kappa light chains and </a:t>
            </a:r>
            <a:r>
              <a:rPr lang="en-US" dirty="0">
                <a:solidFill>
                  <a:srgbClr val="FF0000"/>
                </a:solidFill>
              </a:rPr>
              <a:t>IGL</a:t>
            </a:r>
            <a:r>
              <a:rPr lang="en-US" dirty="0"/>
              <a:t> for lambda light chains </a:t>
            </a:r>
          </a:p>
          <a:p>
            <a:pPr>
              <a:defRPr/>
            </a:pPr>
            <a:r>
              <a:rPr lang="en-US" dirty="0"/>
              <a:t> Only one of the two types of light chain gene is expressed and included in the final Ig receptor in each B-cell  </a:t>
            </a:r>
            <a:endParaRPr lang="en-US" dirty="0" smtClean="0"/>
          </a:p>
          <a:p>
            <a:pPr>
              <a:defRPr/>
            </a:pPr>
            <a:r>
              <a:rPr lang="en-US" altLang="en-US" dirty="0"/>
              <a:t>In T-cells, the immunological receptors are dimers, encoded by T-cell receptor (TCR) genes: TCRA and TCRB, or TCRD and TCRG, which produce ‘</a:t>
            </a:r>
            <a:r>
              <a:rPr lang="en-US" altLang="en-US" dirty="0">
                <a:solidFill>
                  <a:srgbClr val="FF0000"/>
                </a:solidFill>
              </a:rPr>
              <a:t>alpha-beta</a:t>
            </a:r>
            <a:r>
              <a:rPr lang="en-US" altLang="en-US" dirty="0"/>
              <a:t>’ or ‘</a:t>
            </a:r>
            <a:r>
              <a:rPr lang="en-US" altLang="en-US" dirty="0">
                <a:solidFill>
                  <a:srgbClr val="FF0000"/>
                </a:solidFill>
              </a:rPr>
              <a:t>delta-gamma</a:t>
            </a:r>
            <a:r>
              <a:rPr lang="en-US" altLang="en-US" dirty="0"/>
              <a:t>’ T-cell receptors respectively </a:t>
            </a:r>
          </a:p>
          <a:p>
            <a:pPr>
              <a:defRPr/>
            </a:pPr>
            <a:endParaRPr lang="en-US" dirty="0"/>
          </a:p>
          <a:p>
            <a:endParaRPr lang="en-US" dirty="0"/>
          </a:p>
        </p:txBody>
      </p:sp>
    </p:spTree>
    <p:extLst>
      <p:ext uri="{BB962C8B-B14F-4D97-AF65-F5344CB8AC3E}">
        <p14:creationId xmlns:p14="http://schemas.microsoft.com/office/powerpoint/2010/main" val="4175325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225675" y="379413"/>
            <a:ext cx="77533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800">
                <a:solidFill>
                  <a:srgbClr val="000000"/>
                </a:solidFill>
              </a:rPr>
              <a:t>A reactive lymphocyte proliferation is polyclonal;</a:t>
            </a:r>
          </a:p>
          <a:p>
            <a:pPr algn="ctr" eaLnBrk="1" hangingPunct="1"/>
            <a:r>
              <a:rPr lang="en-GB" altLang="en-US">
                <a:solidFill>
                  <a:srgbClr val="000000"/>
                </a:solidFill>
              </a:rPr>
              <a:t>Each expanded clone has different gene re-arrangement</a:t>
            </a:r>
          </a:p>
        </p:txBody>
      </p:sp>
      <p:pic>
        <p:nvPicPr>
          <p:cNvPr id="9219" name="Picture 194" descr="Polyclonal popul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9589" y="1524000"/>
            <a:ext cx="8631237"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205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30" descr="Clonal popul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8139" y="1447800"/>
            <a:ext cx="8974137"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108"/>
          <p:cNvSpPr txBox="1">
            <a:spLocks noChangeArrowheads="1"/>
          </p:cNvSpPr>
          <p:nvPr/>
        </p:nvSpPr>
        <p:spPr bwMode="auto">
          <a:xfrm>
            <a:off x="1906589" y="333375"/>
            <a:ext cx="8383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200">
                <a:solidFill>
                  <a:srgbClr val="000000"/>
                </a:solidFill>
              </a:rPr>
              <a:t>A neoplastic lymphocyte proliferation is clonal</a:t>
            </a:r>
          </a:p>
        </p:txBody>
      </p:sp>
      <p:sp>
        <p:nvSpPr>
          <p:cNvPr id="10244" name="Text Box 109"/>
          <p:cNvSpPr txBox="1">
            <a:spLocks noChangeArrowheads="1"/>
          </p:cNvSpPr>
          <p:nvPr/>
        </p:nvSpPr>
        <p:spPr bwMode="auto">
          <a:xfrm>
            <a:off x="1890713" y="1114426"/>
            <a:ext cx="47099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GB" altLang="en-US" sz="2400">
                <a:solidFill>
                  <a:srgbClr val="CC0000"/>
                </a:solidFill>
              </a:rPr>
              <a:t>Same gene rearrangement</a:t>
            </a:r>
          </a:p>
          <a:p>
            <a:pPr eaLnBrk="1" hangingPunct="1">
              <a:buFontTx/>
              <a:buChar char="•"/>
            </a:pPr>
            <a:r>
              <a:rPr lang="en-GB" altLang="en-US" sz="2400">
                <a:solidFill>
                  <a:srgbClr val="CC0000"/>
                </a:solidFill>
              </a:rPr>
              <a:t>Same chromosomal abnormality</a:t>
            </a:r>
          </a:p>
        </p:txBody>
      </p:sp>
    </p:spTree>
    <p:extLst>
      <p:ext uri="{BB962C8B-B14F-4D97-AF65-F5344CB8AC3E}">
        <p14:creationId xmlns:p14="http://schemas.microsoft.com/office/powerpoint/2010/main" val="1093859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981200" y="609601"/>
            <a:ext cx="8229600" cy="5516563"/>
          </a:xfrm>
        </p:spPr>
        <p:txBody>
          <a:bodyPr/>
          <a:lstStyle/>
          <a:p>
            <a:pPr eaLnBrk="1" hangingPunct="1"/>
            <a:r>
              <a:rPr lang="en-US" altLang="en-US"/>
              <a:t>During Bcell differentiation, first the </a:t>
            </a:r>
            <a:r>
              <a:rPr lang="en-US" altLang="en-US">
                <a:solidFill>
                  <a:srgbClr val="FF0000"/>
                </a:solidFill>
              </a:rPr>
              <a:t>IGH</a:t>
            </a:r>
            <a:r>
              <a:rPr lang="en-US" altLang="en-US"/>
              <a:t> genes rearrange, then </a:t>
            </a:r>
            <a:r>
              <a:rPr lang="en-US" altLang="en-US">
                <a:solidFill>
                  <a:srgbClr val="FF0000"/>
                </a:solidFill>
              </a:rPr>
              <a:t>IGK</a:t>
            </a:r>
            <a:r>
              <a:rPr lang="en-US" altLang="en-US"/>
              <a:t>, potentially resulting in IgH/k expression or followed by </a:t>
            </a:r>
            <a:r>
              <a:rPr lang="en-US" altLang="en-US">
                <a:solidFill>
                  <a:srgbClr val="FF0000"/>
                </a:solidFill>
              </a:rPr>
              <a:t>IGK deletion </a:t>
            </a:r>
            <a:r>
              <a:rPr lang="en-US" altLang="en-US"/>
              <a:t>and </a:t>
            </a:r>
            <a:r>
              <a:rPr lang="en-US" altLang="en-US">
                <a:solidFill>
                  <a:srgbClr val="FF0000"/>
                </a:solidFill>
              </a:rPr>
              <a:t>IGL</a:t>
            </a:r>
            <a:r>
              <a:rPr lang="en-US" altLang="en-US"/>
              <a:t> rearrangement, potentially followed by IgH/l expression</a:t>
            </a:r>
          </a:p>
          <a:p>
            <a:pPr eaLnBrk="1" hangingPunct="1"/>
            <a:r>
              <a:rPr lang="en-US" altLang="en-US"/>
              <a:t>During T-cell differentiation, first the </a:t>
            </a:r>
            <a:r>
              <a:rPr lang="en-US" altLang="en-US">
                <a:solidFill>
                  <a:srgbClr val="FF0000"/>
                </a:solidFill>
              </a:rPr>
              <a:t>TCRD</a:t>
            </a:r>
            <a:r>
              <a:rPr lang="en-US" altLang="en-US"/>
              <a:t> genes rearrange, then </a:t>
            </a:r>
            <a:r>
              <a:rPr lang="en-US" altLang="en-US">
                <a:solidFill>
                  <a:srgbClr val="FF0000"/>
                </a:solidFill>
              </a:rPr>
              <a:t>TCRG</a:t>
            </a:r>
            <a:r>
              <a:rPr lang="en-US" altLang="en-US"/>
              <a:t>,potentially resulting in TCRgðexpression or followed by further </a:t>
            </a:r>
            <a:r>
              <a:rPr lang="en-US" altLang="en-US">
                <a:solidFill>
                  <a:srgbClr val="FF0000"/>
                </a:solidFill>
              </a:rPr>
              <a:t>TCRB</a:t>
            </a:r>
            <a:r>
              <a:rPr lang="en-US" altLang="en-US"/>
              <a:t> rearrangement and </a:t>
            </a:r>
            <a:r>
              <a:rPr lang="en-US" altLang="en-US">
                <a:solidFill>
                  <a:srgbClr val="FF0000"/>
                </a:solidFill>
              </a:rPr>
              <a:t>TCRD deletion </a:t>
            </a:r>
            <a:r>
              <a:rPr lang="en-US" altLang="en-US"/>
              <a:t>with subsequent </a:t>
            </a:r>
            <a:r>
              <a:rPr lang="en-US" altLang="en-US">
                <a:solidFill>
                  <a:srgbClr val="FF0000"/>
                </a:solidFill>
              </a:rPr>
              <a:t>TCRA </a:t>
            </a:r>
            <a:r>
              <a:rPr lang="en-US" altLang="en-US"/>
              <a:t>rearrangement, potentially followed by TCRab expression</a:t>
            </a:r>
          </a:p>
        </p:txBody>
      </p:sp>
    </p:spTree>
    <p:extLst>
      <p:ext uri="{BB962C8B-B14F-4D97-AF65-F5344CB8AC3E}">
        <p14:creationId xmlns:p14="http://schemas.microsoft.com/office/powerpoint/2010/main" val="263964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200" y="274638"/>
            <a:ext cx="8229600" cy="715962"/>
          </a:xfrm>
        </p:spPr>
        <p:txBody>
          <a:bodyPr/>
          <a:lstStyle/>
          <a:p>
            <a:pPr eaLnBrk="1" hangingPunct="1"/>
            <a:r>
              <a:rPr lang="en-US" altLang="en-US" smtClean="0">
                <a:solidFill>
                  <a:srgbClr val="FF0000"/>
                </a:solidFill>
              </a:rPr>
              <a:t>Application</a:t>
            </a:r>
          </a:p>
        </p:txBody>
      </p:sp>
      <p:sp>
        <p:nvSpPr>
          <p:cNvPr id="14339" name="Content Placeholder 2"/>
          <p:cNvSpPr>
            <a:spLocks noGrp="1"/>
          </p:cNvSpPr>
          <p:nvPr>
            <p:ph idx="1"/>
          </p:nvPr>
        </p:nvSpPr>
        <p:spPr>
          <a:xfrm>
            <a:off x="1676400" y="1066800"/>
            <a:ext cx="8763000" cy="5334000"/>
          </a:xfrm>
        </p:spPr>
        <p:txBody>
          <a:bodyPr/>
          <a:lstStyle/>
          <a:p>
            <a:pPr eaLnBrk="1" hangingPunct="1"/>
            <a:r>
              <a:rPr lang="en-US" altLang="en-US" sz="2400"/>
              <a:t>Any suspect B-cell proliferation when morphology and immunophenotyping are not conclusive</a:t>
            </a:r>
          </a:p>
          <a:p>
            <a:pPr eaLnBrk="1" hangingPunct="1"/>
            <a:r>
              <a:rPr lang="en-US" altLang="en-US" sz="2400"/>
              <a:t>All suspect T-cell proliferations (caution: T-cell-rich B-NHL) </a:t>
            </a:r>
          </a:p>
          <a:p>
            <a:pPr eaLnBrk="1" hangingPunct="1"/>
            <a:r>
              <a:rPr lang="en-US" altLang="en-US" sz="2400"/>
              <a:t>lymphoproliferations in immunodeficient patients, including post-transplant patients</a:t>
            </a:r>
          </a:p>
          <a:p>
            <a:pPr eaLnBrk="1" hangingPunct="1"/>
            <a:r>
              <a:rPr lang="en-US" altLang="en-US" sz="2400"/>
              <a:t>Evaluation of the clonal relationship between two lymphoid malignancies in one patient or discrimination between a relapse and a second malignancy</a:t>
            </a:r>
          </a:p>
          <a:p>
            <a:pPr eaLnBrk="1" hangingPunct="1"/>
            <a:r>
              <a:rPr lang="en-US" altLang="en-US" sz="2400"/>
              <a:t>further classification of a malignancy, for example, via Ig/TCR gene rearrangement patterns or particular chromosome aberrations</a:t>
            </a:r>
          </a:p>
          <a:p>
            <a:pPr eaLnBrk="1" hangingPunct="1"/>
            <a:r>
              <a:rPr lang="en-US" altLang="en-US" sz="2400"/>
              <a:t>occasionally, staging of lymphomas</a:t>
            </a:r>
          </a:p>
        </p:txBody>
      </p:sp>
    </p:spTree>
    <p:extLst>
      <p:ext uri="{BB962C8B-B14F-4D97-AF65-F5344CB8AC3E}">
        <p14:creationId xmlns:p14="http://schemas.microsoft.com/office/powerpoint/2010/main" val="371481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mtClean="0">
                <a:solidFill>
                  <a:srgbClr val="FF0000"/>
                </a:solidFill>
              </a:rPr>
              <a:t>targets</a:t>
            </a:r>
          </a:p>
        </p:txBody>
      </p:sp>
      <p:sp>
        <p:nvSpPr>
          <p:cNvPr id="15363" name="Content Placeholder 2"/>
          <p:cNvSpPr>
            <a:spLocks noGrp="1"/>
          </p:cNvSpPr>
          <p:nvPr>
            <p:ph idx="1"/>
          </p:nvPr>
        </p:nvSpPr>
        <p:spPr/>
        <p:txBody>
          <a:bodyPr/>
          <a:lstStyle/>
          <a:p>
            <a:pPr eaLnBrk="1" hangingPunct="1"/>
            <a:r>
              <a:rPr lang="en-US" altLang="en-US" smtClean="0"/>
              <a:t>IGH VH–JH</a:t>
            </a:r>
          </a:p>
          <a:p>
            <a:pPr eaLnBrk="1" hangingPunct="1"/>
            <a:r>
              <a:rPr lang="en-US" altLang="en-US" smtClean="0"/>
              <a:t> IGH DH–JH</a:t>
            </a:r>
          </a:p>
          <a:p>
            <a:pPr eaLnBrk="1" hangingPunct="1"/>
            <a:r>
              <a:rPr lang="en-US" altLang="en-US" smtClean="0"/>
              <a:t> IGK</a:t>
            </a:r>
          </a:p>
          <a:p>
            <a:pPr eaLnBrk="1" hangingPunct="1"/>
            <a:r>
              <a:rPr lang="en-US" altLang="en-US" smtClean="0"/>
              <a:t> IGL</a:t>
            </a:r>
          </a:p>
          <a:p>
            <a:pPr eaLnBrk="1" hangingPunct="1"/>
            <a:r>
              <a:rPr lang="en-US" altLang="en-US" smtClean="0"/>
              <a:t> TCRB</a:t>
            </a:r>
          </a:p>
          <a:p>
            <a:pPr eaLnBrk="1" hangingPunct="1"/>
            <a:r>
              <a:rPr lang="en-US" altLang="en-US" smtClean="0"/>
              <a:t>TCRG</a:t>
            </a:r>
          </a:p>
          <a:p>
            <a:pPr eaLnBrk="1" hangingPunct="1"/>
            <a:r>
              <a:rPr lang="en-US" altLang="en-US" smtClean="0"/>
              <a:t> TCRD</a:t>
            </a:r>
          </a:p>
        </p:txBody>
      </p:sp>
    </p:spTree>
    <p:extLst>
      <p:ext uri="{BB962C8B-B14F-4D97-AF65-F5344CB8AC3E}">
        <p14:creationId xmlns:p14="http://schemas.microsoft.com/office/powerpoint/2010/main" val="1986279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smtClean="0">
                <a:solidFill>
                  <a:srgbClr val="FF0000"/>
                </a:solidFill>
              </a:rPr>
              <a:t>PCR analysis</a:t>
            </a:r>
          </a:p>
        </p:txBody>
      </p:sp>
      <p:sp>
        <p:nvSpPr>
          <p:cNvPr id="18435" name="Content Placeholder 2"/>
          <p:cNvSpPr>
            <a:spLocks noGrp="1"/>
          </p:cNvSpPr>
          <p:nvPr>
            <p:ph idx="1"/>
          </p:nvPr>
        </p:nvSpPr>
        <p:spPr>
          <a:xfrm>
            <a:off x="1828800" y="1295401"/>
            <a:ext cx="8686800" cy="4830763"/>
          </a:xfrm>
        </p:spPr>
        <p:txBody>
          <a:bodyPr/>
          <a:lstStyle/>
          <a:p>
            <a:pPr eaLnBrk="1" hangingPunct="1"/>
            <a:r>
              <a:rPr lang="en-US" altLang="en-US" smtClean="0"/>
              <a:t>Distance between the primers should be less than 1 kb, preferably less than 500 bp,and in formalin-fixed tissues preferably less than 300 bp</a:t>
            </a:r>
          </a:p>
          <a:p>
            <a:pPr eaLnBrk="1" hangingPunct="1"/>
            <a:r>
              <a:rPr lang="en-US" altLang="en-US" smtClean="0">
                <a:solidFill>
                  <a:srgbClr val="FF0000"/>
                </a:solidFill>
              </a:rPr>
              <a:t>Advantages of PCR</a:t>
            </a:r>
            <a:r>
              <a:rPr lang="en-US" altLang="en-US" smtClean="0"/>
              <a:t>:speed, the low amounts of DNA required, the possibility to use DNA of lower quality, and the relatively good sensitivity of 1–5%, for some types of rearrangements even &lt;1%,suitable for </a:t>
            </a:r>
            <a:r>
              <a:rPr lang="en-US" altLang="en-US" smtClean="0">
                <a:solidFill>
                  <a:srgbClr val="FF0000"/>
                </a:solidFill>
              </a:rPr>
              <a:t>FNA and parafin fixed samples</a:t>
            </a:r>
          </a:p>
        </p:txBody>
      </p:sp>
    </p:spTree>
    <p:extLst>
      <p:ext uri="{BB962C8B-B14F-4D97-AF65-F5344CB8AC3E}">
        <p14:creationId xmlns:p14="http://schemas.microsoft.com/office/powerpoint/2010/main" val="927775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274638"/>
            <a:ext cx="8229600" cy="715962"/>
          </a:xfrm>
        </p:spPr>
        <p:txBody>
          <a:bodyPr/>
          <a:lstStyle/>
          <a:p>
            <a:pPr eaLnBrk="1" hangingPunct="1"/>
            <a:r>
              <a:rPr lang="en-US" altLang="en-US" sz="2800">
                <a:solidFill>
                  <a:srgbClr val="FF0000"/>
                </a:solidFill>
              </a:rPr>
              <a:t>Limitations and pitfalls of molecular clonality studies</a:t>
            </a:r>
          </a:p>
        </p:txBody>
      </p:sp>
      <p:sp>
        <p:nvSpPr>
          <p:cNvPr id="19459" name="Content Placeholder 2"/>
          <p:cNvSpPr>
            <a:spLocks noGrp="1"/>
          </p:cNvSpPr>
          <p:nvPr>
            <p:ph idx="1"/>
          </p:nvPr>
        </p:nvSpPr>
        <p:spPr>
          <a:xfrm>
            <a:off x="1828800" y="1066801"/>
            <a:ext cx="8382000" cy="5059363"/>
          </a:xfrm>
        </p:spPr>
        <p:txBody>
          <a:bodyPr/>
          <a:lstStyle/>
          <a:p>
            <a:pPr eaLnBrk="1" hangingPunct="1"/>
            <a:r>
              <a:rPr lang="en-US" altLang="en-US" b="1">
                <a:solidFill>
                  <a:srgbClr val="FF0000"/>
                </a:solidFill>
              </a:rPr>
              <a:t>Limited sensitivity</a:t>
            </a:r>
            <a:r>
              <a:rPr lang="en-US" altLang="en-US" sz="2400"/>
              <a:t>:in the detection of small clonal cell populations with </a:t>
            </a:r>
            <a:r>
              <a:rPr lang="en-US" altLang="en-US" sz="2400">
                <a:solidFill>
                  <a:srgbClr val="FF0000"/>
                </a:solidFill>
              </a:rPr>
              <a:t>less than 5–10% clonal lymphoid cells</a:t>
            </a:r>
          </a:p>
          <a:p>
            <a:pPr eaLnBrk="1" hangingPunct="1"/>
            <a:endParaRPr lang="en-US" altLang="en-US">
              <a:solidFill>
                <a:srgbClr val="FF0000"/>
              </a:solidFill>
            </a:endParaRPr>
          </a:p>
          <a:p>
            <a:pPr eaLnBrk="1" hangingPunct="1"/>
            <a:r>
              <a:rPr lang="en-US" altLang="en-US" b="1">
                <a:solidFill>
                  <a:srgbClr val="FF0000"/>
                </a:solidFill>
              </a:rPr>
              <a:t>Clonality is not equivalent to malignancy</a:t>
            </a:r>
            <a:r>
              <a:rPr lang="en-US" altLang="en-US"/>
              <a:t>:</a:t>
            </a:r>
            <a:r>
              <a:rPr lang="en-US" altLang="en-US" sz="2400"/>
              <a:t>CD8+ lymphocytosis,benign monoclonal gammopathy,EBV+ lymphoproliferation,benign cutaneous T cell proliferation(lymphomatoid papulosis).</a:t>
            </a:r>
          </a:p>
          <a:p>
            <a:pPr eaLnBrk="1" hangingPunct="1"/>
            <a:r>
              <a:rPr lang="en-US" altLang="en-US" sz="2400"/>
              <a:t> Results of molecular clonality studies should always be interpreted in the context of the clinical, morphological, and immunophenotypic diagnosis</a:t>
            </a:r>
          </a:p>
        </p:txBody>
      </p:sp>
    </p:spTree>
    <p:extLst>
      <p:ext uri="{BB962C8B-B14F-4D97-AF65-F5344CB8AC3E}">
        <p14:creationId xmlns:p14="http://schemas.microsoft.com/office/powerpoint/2010/main" val="615639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905000" y="685800"/>
            <a:ext cx="8382000" cy="5715000"/>
          </a:xfrm>
        </p:spPr>
        <p:txBody>
          <a:bodyPr/>
          <a:lstStyle/>
          <a:p>
            <a:pPr eaLnBrk="1" hangingPunct="1"/>
            <a:r>
              <a:rPr lang="en-US" altLang="en-US" b="1">
                <a:solidFill>
                  <a:srgbClr val="FF0000"/>
                </a:solidFill>
              </a:rPr>
              <a:t>Ig and TCR gene rearrangements are not markers for lineage</a:t>
            </a:r>
            <a:r>
              <a:rPr lang="en-US" altLang="en-US">
                <a:solidFill>
                  <a:srgbClr val="FF0000"/>
                </a:solidFill>
              </a:rPr>
              <a:t>:</a:t>
            </a:r>
            <a:r>
              <a:rPr lang="en-US" altLang="en-US" sz="2400">
                <a:solidFill>
                  <a:srgbClr val="00B050"/>
                </a:solidFill>
              </a:rPr>
              <a:t>Crosslineage</a:t>
            </a:r>
            <a:r>
              <a:rPr lang="en-US" altLang="en-US" sz="2400"/>
              <a:t> </a:t>
            </a:r>
            <a:r>
              <a:rPr lang="en-US" altLang="en-US" sz="2400">
                <a:solidFill>
                  <a:srgbClr val="00B050"/>
                </a:solidFill>
              </a:rPr>
              <a:t>TCR </a:t>
            </a:r>
            <a:r>
              <a:rPr lang="en-US" altLang="en-US" sz="2400"/>
              <a:t>gene rearrangements occur relatively frequently in immature B-cell malignancies, particularly in </a:t>
            </a:r>
            <a:r>
              <a:rPr lang="en-US" altLang="en-US" sz="2400">
                <a:solidFill>
                  <a:srgbClr val="00B050"/>
                </a:solidFill>
              </a:rPr>
              <a:t>precursor B-ALL </a:t>
            </a:r>
            <a:r>
              <a:rPr lang="en-US" altLang="en-US" sz="2400"/>
              <a:t>(&gt;90% of cases), </a:t>
            </a:r>
            <a:r>
              <a:rPr lang="en-US" altLang="en-US" sz="2400">
                <a:solidFill>
                  <a:srgbClr val="00B050"/>
                </a:solidFill>
              </a:rPr>
              <a:t>Crosslineage Ig </a:t>
            </a:r>
            <a:r>
              <a:rPr lang="en-US" altLang="en-US" sz="2400"/>
              <a:t>gene rearrangements, mainly involving the IGH locus, also occur in </a:t>
            </a:r>
            <a:r>
              <a:rPr lang="en-US" altLang="en-US" sz="2400">
                <a:solidFill>
                  <a:srgbClr val="00B050"/>
                </a:solidFill>
              </a:rPr>
              <a:t>T-cell malignancies and AML</a:t>
            </a:r>
            <a:r>
              <a:rPr lang="en-US" altLang="en-US" sz="2400"/>
              <a:t>. </a:t>
            </a:r>
          </a:p>
          <a:p>
            <a:pPr eaLnBrk="1" hangingPunct="1"/>
            <a:r>
              <a:rPr lang="en-US" altLang="en-US" sz="2400"/>
              <a:t>Virtually all (&gt;98%) </a:t>
            </a:r>
            <a:r>
              <a:rPr lang="en-US" altLang="en-US" sz="2400">
                <a:solidFill>
                  <a:srgbClr val="00B050"/>
                </a:solidFill>
              </a:rPr>
              <a:t>TCRab</a:t>
            </a:r>
            <a:r>
              <a:rPr lang="fa-IR" altLang="en-US" sz="2400">
                <a:solidFill>
                  <a:srgbClr val="00B050"/>
                </a:solidFill>
              </a:rPr>
              <a:t>‏</a:t>
            </a:r>
            <a:r>
              <a:rPr lang="en-US" altLang="en-US" sz="2400">
                <a:solidFill>
                  <a:srgbClr val="00B050"/>
                </a:solidFill>
              </a:rPr>
              <a:t> T-cell malignancies </a:t>
            </a:r>
            <a:r>
              <a:rPr lang="en-US" altLang="en-US" sz="2400"/>
              <a:t>have </a:t>
            </a:r>
            <a:r>
              <a:rPr lang="en-US" altLang="en-US" sz="2400">
                <a:solidFill>
                  <a:srgbClr val="00B050"/>
                </a:solidFill>
              </a:rPr>
              <a:t>TCRG</a:t>
            </a:r>
            <a:r>
              <a:rPr lang="en-US" altLang="en-US" sz="2400"/>
              <a:t> gene rearrangements (generally biallelic) and many </a:t>
            </a:r>
            <a:r>
              <a:rPr lang="en-US" altLang="en-US" sz="2400">
                <a:solidFill>
                  <a:srgbClr val="00B050"/>
                </a:solidFill>
              </a:rPr>
              <a:t>TCRgd</a:t>
            </a:r>
            <a:r>
              <a:rPr lang="fa-IR" altLang="en-US" sz="2400">
                <a:solidFill>
                  <a:srgbClr val="00B050"/>
                </a:solidFill>
              </a:rPr>
              <a:t>‏</a:t>
            </a:r>
            <a:r>
              <a:rPr lang="en-US" altLang="en-US" sz="2400">
                <a:solidFill>
                  <a:srgbClr val="00B050"/>
                </a:solidFill>
              </a:rPr>
              <a:t> Tcell malignancie</a:t>
            </a:r>
            <a:r>
              <a:rPr lang="en-US" altLang="en-US" sz="2400"/>
              <a:t>s have </a:t>
            </a:r>
            <a:r>
              <a:rPr lang="en-US" altLang="en-US" sz="2400">
                <a:solidFill>
                  <a:srgbClr val="00B050"/>
                </a:solidFill>
              </a:rPr>
              <a:t>TCRB</a:t>
            </a:r>
            <a:r>
              <a:rPr lang="en-US" altLang="en-US" sz="2400"/>
              <a:t> gene rearrangements, implying that </a:t>
            </a:r>
            <a:r>
              <a:rPr lang="en-US" altLang="en-US" sz="2400">
                <a:solidFill>
                  <a:srgbClr val="FF0000"/>
                </a:solidFill>
              </a:rPr>
              <a:t>the detection of TCRB or TCRG rearrangements is not indicative of T cells of the ab or gd T-cell lineage</a:t>
            </a:r>
          </a:p>
          <a:p>
            <a:pPr eaLnBrk="1" hangingPunct="1"/>
            <a:r>
              <a:rPr lang="en-US" altLang="en-US" sz="2400"/>
              <a:t>Unusual Ig/TCR gene rearrangement patterns:precursor B-ALL and T-ALL</a:t>
            </a:r>
            <a:endParaRPr lang="en-US" altLang="en-US" sz="2400">
              <a:solidFill>
                <a:srgbClr val="FF0000"/>
              </a:solidFill>
            </a:endParaRPr>
          </a:p>
        </p:txBody>
      </p:sp>
    </p:spTree>
    <p:extLst>
      <p:ext uri="{BB962C8B-B14F-4D97-AF65-F5344CB8AC3E}">
        <p14:creationId xmlns:p14="http://schemas.microsoft.com/office/powerpoint/2010/main" val="730290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p:txBody>
          <a:bodyPr/>
          <a:lstStyle/>
          <a:p>
            <a:pPr eaLnBrk="1" hangingPunct="1"/>
            <a:r>
              <a:rPr lang="en-US" altLang="en-US" b="1" smtClean="0">
                <a:solidFill>
                  <a:srgbClr val="FF0000"/>
                </a:solidFill>
              </a:rPr>
              <a:t>False-positive results</a:t>
            </a:r>
            <a:r>
              <a:rPr lang="en-US" altLang="en-US" smtClean="0">
                <a:solidFill>
                  <a:srgbClr val="FF0000"/>
                </a:solidFill>
              </a:rPr>
              <a:t>:</a:t>
            </a:r>
            <a:r>
              <a:rPr lang="en-US" altLang="en-US" sz="2400"/>
              <a:t>single-strand conformation polymorphism analysis, denaturing gradient gel electrophoresis, heteroduplex analysis, or GeneScanning</a:t>
            </a:r>
          </a:p>
          <a:p>
            <a:pPr eaLnBrk="1" hangingPunct="1"/>
            <a:r>
              <a:rPr lang="en-US" altLang="en-US" b="1" smtClean="0">
                <a:solidFill>
                  <a:srgbClr val="FF0000"/>
                </a:solidFill>
              </a:rPr>
              <a:t>False-negative results </a:t>
            </a:r>
            <a:r>
              <a:rPr lang="en-US" altLang="en-US">
                <a:solidFill>
                  <a:srgbClr val="FF0000"/>
                </a:solidFill>
              </a:rPr>
              <a:t>:</a:t>
            </a:r>
            <a:r>
              <a:rPr lang="en-US" altLang="en-US" sz="2400"/>
              <a:t>due to improper annealing and somatic hypermutation in rearrengement genes .</a:t>
            </a:r>
          </a:p>
          <a:p>
            <a:pPr eaLnBrk="1" hangingPunct="1"/>
            <a:r>
              <a:rPr lang="en-US" altLang="en-US" sz="2400"/>
              <a:t>particularly in Ig/TCR genes with </a:t>
            </a:r>
            <a:r>
              <a:rPr lang="en-US" altLang="en-US" sz="2400">
                <a:solidFill>
                  <a:srgbClr val="FF0000"/>
                </a:solidFill>
              </a:rPr>
              <a:t>many different gene segments.</a:t>
            </a:r>
            <a:r>
              <a:rPr lang="en-US" altLang="en-US" sz="2400"/>
              <a:t> </a:t>
            </a:r>
            <a:r>
              <a:rPr lang="en-US" altLang="en-US" sz="2400">
                <a:solidFill>
                  <a:srgbClr val="FF0000"/>
                </a:solidFill>
              </a:rPr>
              <a:t>In TCRG and TCRD genes this problem is minimal</a:t>
            </a:r>
            <a:r>
              <a:rPr lang="en-US" altLang="en-US" sz="2400"/>
              <a:t>, because of the limited number of different gene segments</a:t>
            </a:r>
            <a:endParaRPr lang="en-US" altLang="en-US" sz="2400">
              <a:solidFill>
                <a:srgbClr val="FF0000"/>
              </a:solidFill>
            </a:endParaRPr>
          </a:p>
        </p:txBody>
      </p:sp>
    </p:spTree>
    <p:extLst>
      <p:ext uri="{BB962C8B-B14F-4D97-AF65-F5344CB8AC3E}">
        <p14:creationId xmlns:p14="http://schemas.microsoft.com/office/powerpoint/2010/main" val="1730185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7286"/>
          </a:xfrm>
        </p:spPr>
        <p:txBody>
          <a:bodyPr/>
          <a:lstStyle/>
          <a:p>
            <a:pPr algn="ctr"/>
            <a:r>
              <a:rPr lang="en-US" dirty="0" smtClean="0">
                <a:solidFill>
                  <a:srgbClr val="FF0000"/>
                </a:solidFill>
              </a:rPr>
              <a:t>Lymphoma Classification</a:t>
            </a:r>
            <a:endParaRPr lang="en-US" dirty="0">
              <a:solidFill>
                <a:srgbClr val="FF0000"/>
              </a:solidFill>
            </a:endParaRPr>
          </a:p>
        </p:txBody>
      </p:sp>
      <p:pic>
        <p:nvPicPr>
          <p:cNvPr id="4" name="Content Placeholder 3"/>
          <p:cNvPicPr>
            <a:picLocks noGrp="1" noChangeAspect="1"/>
          </p:cNvPicPr>
          <p:nvPr>
            <p:ph idx="1"/>
          </p:nvPr>
        </p:nvPicPr>
        <p:blipFill rotWithShape="1">
          <a:blip r:embed="rId2" cstate="print"/>
          <a:srcRect l="20688" t="15984" r="22095" b="13168"/>
          <a:stretch/>
        </p:blipFill>
        <p:spPr>
          <a:xfrm>
            <a:off x="838200" y="1332412"/>
            <a:ext cx="10515599" cy="5159827"/>
          </a:xfrm>
          <a:prstGeom prst="rect">
            <a:avLst/>
          </a:prstGeom>
        </p:spPr>
      </p:pic>
    </p:spTree>
    <p:extLst>
      <p:ext uri="{BB962C8B-B14F-4D97-AF65-F5344CB8AC3E}">
        <p14:creationId xmlns:p14="http://schemas.microsoft.com/office/powerpoint/2010/main" val="1805862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828800" y="274638"/>
            <a:ext cx="8839200" cy="715962"/>
          </a:xfrm>
        </p:spPr>
        <p:txBody>
          <a:bodyPr>
            <a:normAutofit fontScale="90000"/>
          </a:bodyPr>
          <a:lstStyle/>
          <a:p>
            <a:r>
              <a:rPr lang="en-US" altLang="en-US" smtClean="0">
                <a:solidFill>
                  <a:srgbClr val="FF0000"/>
                </a:solidFill>
              </a:rPr>
              <a:t>Heteroduplex analysis of PCR products:</a:t>
            </a:r>
          </a:p>
        </p:txBody>
      </p:sp>
      <p:sp>
        <p:nvSpPr>
          <p:cNvPr id="25603" name="Content Placeholder 2"/>
          <p:cNvSpPr>
            <a:spLocks noGrp="1"/>
          </p:cNvSpPr>
          <p:nvPr>
            <p:ph idx="1"/>
          </p:nvPr>
        </p:nvSpPr>
        <p:spPr>
          <a:xfrm>
            <a:off x="1524000" y="1219200"/>
            <a:ext cx="9144000" cy="5334000"/>
          </a:xfrm>
        </p:spPr>
        <p:txBody>
          <a:bodyPr/>
          <a:lstStyle/>
          <a:p>
            <a:r>
              <a:rPr lang="en-US" altLang="en-US" smtClean="0"/>
              <a:t>Denatured at high temperature (95C for 5 min), followed by rapid random renaturation at low temperature (preferably at 4C for 1 h)</a:t>
            </a:r>
          </a:p>
          <a:p>
            <a:r>
              <a:rPr lang="en-US" altLang="en-US" smtClean="0"/>
              <a:t>This enforced duplex formation results in </a:t>
            </a:r>
            <a:r>
              <a:rPr lang="en-US" altLang="en-US" smtClean="0">
                <a:solidFill>
                  <a:srgbClr val="FF0000"/>
                </a:solidFill>
              </a:rPr>
              <a:t>many different heteroduplexes in polyclonal lymphoproliferations</a:t>
            </a:r>
            <a:r>
              <a:rPr lang="en-US" altLang="en-US" smtClean="0"/>
              <a:t>, but results in </a:t>
            </a:r>
            <a:r>
              <a:rPr lang="en-US" altLang="en-US" smtClean="0">
                <a:solidFill>
                  <a:srgbClr val="FF0000"/>
                </a:solidFill>
              </a:rPr>
              <a:t>homoduplexes</a:t>
            </a:r>
            <a:r>
              <a:rPr lang="en-US" altLang="en-US" smtClean="0"/>
              <a:t> in monoclonal </a:t>
            </a:r>
            <a:r>
              <a:rPr lang="en-US" altLang="en-US" smtClean="0">
                <a:solidFill>
                  <a:srgbClr val="FF0000"/>
                </a:solidFill>
              </a:rPr>
              <a:t>lymphoproliferations</a:t>
            </a:r>
          </a:p>
          <a:p>
            <a:r>
              <a:rPr lang="en-US" altLang="en-US" smtClean="0"/>
              <a:t>Electrophoresis of the homoduplexes in a 6% polyacrylamide gel results in a single band within a predictable size range, whereas the heteroduplexes form a smear at a higher position</a:t>
            </a:r>
            <a:endParaRPr lang="en-US" altLang="en-US" smtClean="0">
              <a:solidFill>
                <a:srgbClr val="FF0000"/>
              </a:solidFill>
            </a:endParaRPr>
          </a:p>
          <a:p>
            <a:endParaRPr lang="en-US" altLang="en-US" smtClean="0">
              <a:solidFill>
                <a:srgbClr val="FF0000"/>
              </a:solidFill>
            </a:endParaRPr>
          </a:p>
        </p:txBody>
      </p:sp>
    </p:spTree>
    <p:extLst>
      <p:ext uri="{BB962C8B-B14F-4D97-AF65-F5344CB8AC3E}">
        <p14:creationId xmlns:p14="http://schemas.microsoft.com/office/powerpoint/2010/main" val="139639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altLang="en-US" smtClean="0"/>
          </a:p>
        </p:txBody>
      </p:sp>
      <p:pic>
        <p:nvPicPr>
          <p:cNvPr id="27651" name="Picture 2" descr="D:\shiraz dasht\instruments\molecular\polyacrilamid gel\IMG_450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87829" y="365125"/>
            <a:ext cx="10149840" cy="6492875"/>
          </a:xfrm>
          <a:noFill/>
        </p:spPr>
      </p:pic>
    </p:spTree>
    <p:extLst>
      <p:ext uri="{BB962C8B-B14F-4D97-AF65-F5344CB8AC3E}">
        <p14:creationId xmlns:p14="http://schemas.microsoft.com/office/powerpoint/2010/main" val="3321352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en-US" altLang="en-US" smtClean="0"/>
          </a:p>
        </p:txBody>
      </p:sp>
      <p:sp>
        <p:nvSpPr>
          <p:cNvPr id="23555" name="Content Placeholder 2"/>
          <p:cNvSpPr>
            <a:spLocks noGrp="1"/>
          </p:cNvSpPr>
          <p:nvPr>
            <p:ph idx="1"/>
          </p:nvPr>
        </p:nvSpPr>
        <p:spPr/>
        <p:txBody>
          <a:bodyPr/>
          <a:lstStyle/>
          <a:p>
            <a:pPr eaLnBrk="1" hangingPunct="1"/>
            <a:endParaRPr lang="en-US" altLang="en-US" smtClean="0"/>
          </a:p>
        </p:txBody>
      </p:sp>
      <p:pic>
        <p:nvPicPr>
          <p:cNvPr id="2355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9300" t="20238" r="8908" b="12500"/>
          <a:stretch>
            <a:fillRect/>
          </a:stretch>
        </p:blipFill>
        <p:spPr bwMode="auto">
          <a:xfrm>
            <a:off x="457199" y="152400"/>
            <a:ext cx="1107730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043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altLang="en-US" smtClean="0"/>
          </a:p>
        </p:txBody>
      </p:sp>
      <p:pic>
        <p:nvPicPr>
          <p:cNvPr id="5120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32014" t="18520" r="30122" b="7401"/>
          <a:stretch>
            <a:fillRect/>
          </a:stretch>
        </p:blipFill>
        <p:spPr>
          <a:xfrm>
            <a:off x="561703" y="0"/>
            <a:ext cx="10959737" cy="6629400"/>
          </a:xfrm>
          <a:noFill/>
        </p:spPr>
      </p:pic>
    </p:spTree>
    <p:extLst>
      <p:ext uri="{BB962C8B-B14F-4D97-AF65-F5344CB8AC3E}">
        <p14:creationId xmlns:p14="http://schemas.microsoft.com/office/powerpoint/2010/main" val="2396192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New in 2016 WHO</a:t>
            </a:r>
            <a:endParaRPr lang="en-US" dirty="0">
              <a:solidFill>
                <a:srgbClr val="FF0000"/>
              </a:solidFill>
            </a:endParaRPr>
          </a:p>
        </p:txBody>
      </p:sp>
      <p:sp>
        <p:nvSpPr>
          <p:cNvPr id="3" name="Content Placeholder 2"/>
          <p:cNvSpPr>
            <a:spLocks noGrp="1"/>
          </p:cNvSpPr>
          <p:nvPr>
            <p:ph idx="1"/>
          </p:nvPr>
        </p:nvSpPr>
        <p:spPr>
          <a:xfrm>
            <a:off x="838200" y="1476103"/>
            <a:ext cx="10515600" cy="4700860"/>
          </a:xfrm>
        </p:spPr>
        <p:txBody>
          <a:bodyPr>
            <a:normAutofit fontScale="92500"/>
          </a:bodyPr>
          <a:lstStyle/>
          <a:p>
            <a:r>
              <a:rPr lang="en-US" dirty="0" smtClean="0"/>
              <a:t>According to the 2016 WHO classification, the diagnosis of </a:t>
            </a:r>
            <a:r>
              <a:rPr lang="en-US" dirty="0" smtClean="0">
                <a:solidFill>
                  <a:srgbClr val="FF0000"/>
                </a:solidFill>
              </a:rPr>
              <a:t>DLBCL, NOS</a:t>
            </a:r>
            <a:r>
              <a:rPr lang="en-US" dirty="0" smtClean="0"/>
              <a:t>, should include cell of origin (COO); germinal centre B-cell (GCB) or activated B-cell (ABC)/non-GCB subtypes, because of their different molecular features, biologic behavior, prognosis and treatment. </a:t>
            </a:r>
          </a:p>
          <a:p>
            <a:r>
              <a:rPr lang="en-US" dirty="0" smtClean="0">
                <a:solidFill>
                  <a:srgbClr val="FF0000"/>
                </a:solidFill>
              </a:rPr>
              <a:t>High-grade B-cell lymphoma (HGBL) with MYC and BCL2 and/or BCL6 rearrangements (i.e., double-hit or triple-hit lymphoma, DHL or THL) </a:t>
            </a:r>
            <a:r>
              <a:rPr lang="en-US" dirty="0" smtClean="0"/>
              <a:t>as well as </a:t>
            </a:r>
            <a:r>
              <a:rPr lang="en-US" dirty="0" smtClean="0">
                <a:solidFill>
                  <a:srgbClr val="FF0000"/>
                </a:solidFill>
              </a:rPr>
              <a:t>HGBL, NOS</a:t>
            </a:r>
            <a:r>
              <a:rPr lang="en-US" dirty="0" smtClean="0"/>
              <a:t>, are two new categories in the 2016 revised WHO classification that substituted the provisional category of B-cell lymphoma, unclassifiable (BCLU) with features intermediate between DLBCL and </a:t>
            </a:r>
            <a:r>
              <a:rPr lang="en-US" dirty="0" err="1" smtClean="0"/>
              <a:t>Burkitt</a:t>
            </a:r>
            <a:r>
              <a:rPr lang="en-US" dirty="0" smtClean="0"/>
              <a:t> lymphoma (BL), which was introduced in the 2008 WHO classification</a:t>
            </a:r>
          </a:p>
          <a:p>
            <a:r>
              <a:rPr lang="en-US" dirty="0" smtClean="0"/>
              <a:t>New provisional entity called </a:t>
            </a:r>
            <a:r>
              <a:rPr lang="en-US" dirty="0" err="1" smtClean="0">
                <a:solidFill>
                  <a:srgbClr val="FF0000"/>
                </a:solidFill>
              </a:rPr>
              <a:t>Burkitt</a:t>
            </a:r>
            <a:r>
              <a:rPr lang="en-US" dirty="0" smtClean="0">
                <a:solidFill>
                  <a:srgbClr val="FF0000"/>
                </a:solidFill>
              </a:rPr>
              <a:t>-like lymphoma with 11q aberration</a:t>
            </a:r>
            <a:endParaRPr lang="en-US"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6029"/>
          </a:xfrm>
        </p:spPr>
        <p:txBody>
          <a:bodyPr>
            <a:normAutofit fontScale="90000"/>
          </a:bodyPr>
          <a:lstStyle/>
          <a:p>
            <a:r>
              <a:rPr lang="en-US" dirty="0" smtClean="0">
                <a:solidFill>
                  <a:srgbClr val="FF0000"/>
                </a:solidFill>
              </a:rPr>
              <a:t>DLBCL, NOS </a:t>
            </a:r>
            <a:r>
              <a:rPr lang="en-US" dirty="0" smtClean="0"/>
              <a:t/>
            </a:r>
            <a:br>
              <a:rPr lang="en-US" dirty="0" smtClean="0"/>
            </a:br>
            <a:endParaRPr lang="en-US" dirty="0"/>
          </a:p>
        </p:txBody>
      </p:sp>
      <p:sp>
        <p:nvSpPr>
          <p:cNvPr id="3" name="Content Placeholder 2"/>
          <p:cNvSpPr>
            <a:spLocks noGrp="1"/>
          </p:cNvSpPr>
          <p:nvPr>
            <p:ph idx="1"/>
          </p:nvPr>
        </p:nvSpPr>
        <p:spPr>
          <a:xfrm>
            <a:off x="838200" y="1280160"/>
            <a:ext cx="10515600" cy="4896803"/>
          </a:xfrm>
        </p:spPr>
        <p:txBody>
          <a:bodyPr>
            <a:normAutofit fontScale="77500" lnSpcReduction="20000"/>
          </a:bodyPr>
          <a:lstStyle/>
          <a:p>
            <a:r>
              <a:rPr lang="en-US" dirty="0" smtClean="0">
                <a:solidFill>
                  <a:srgbClr val="FF0000"/>
                </a:solidFill>
              </a:rPr>
              <a:t>Morphological variants</a:t>
            </a:r>
            <a:r>
              <a:rPr lang="en-US" dirty="0" smtClean="0"/>
              <a:t>: </a:t>
            </a:r>
          </a:p>
          <a:p>
            <a:pPr>
              <a:buNone/>
            </a:pPr>
            <a:r>
              <a:rPr lang="en-US" dirty="0" smtClean="0"/>
              <a:t>         </a:t>
            </a:r>
            <a:r>
              <a:rPr lang="en-US" dirty="0" err="1" smtClean="0"/>
              <a:t>Centroblastic</a:t>
            </a:r>
            <a:r>
              <a:rPr lang="en-US" dirty="0" smtClean="0"/>
              <a:t> </a:t>
            </a:r>
          </a:p>
          <a:p>
            <a:pPr>
              <a:buNone/>
            </a:pPr>
            <a:r>
              <a:rPr lang="en-US" dirty="0" smtClean="0"/>
              <a:t>         </a:t>
            </a:r>
            <a:r>
              <a:rPr lang="en-US" dirty="0" err="1" smtClean="0"/>
              <a:t>Immunoblastic</a:t>
            </a:r>
            <a:r>
              <a:rPr lang="en-US" dirty="0" smtClean="0"/>
              <a:t> </a:t>
            </a:r>
          </a:p>
          <a:p>
            <a:pPr>
              <a:buNone/>
            </a:pPr>
            <a:r>
              <a:rPr lang="en-US" dirty="0" smtClean="0"/>
              <a:t>         </a:t>
            </a:r>
            <a:r>
              <a:rPr lang="en-US" dirty="0" err="1" smtClean="0"/>
              <a:t>Anaplastic</a:t>
            </a:r>
            <a:r>
              <a:rPr lang="en-US" dirty="0" smtClean="0"/>
              <a:t> </a:t>
            </a:r>
          </a:p>
          <a:p>
            <a:pPr>
              <a:buNone/>
            </a:pPr>
            <a:r>
              <a:rPr lang="en-US" dirty="0" smtClean="0">
                <a:solidFill>
                  <a:srgbClr val="FF0000"/>
                </a:solidFill>
              </a:rPr>
              <a:t>Specific </a:t>
            </a:r>
            <a:r>
              <a:rPr lang="en-US" dirty="0" err="1" smtClean="0">
                <a:solidFill>
                  <a:srgbClr val="FF0000"/>
                </a:solidFill>
              </a:rPr>
              <a:t>immunophenotype</a:t>
            </a:r>
            <a:r>
              <a:rPr lang="en-US" dirty="0" smtClean="0"/>
              <a:t> </a:t>
            </a:r>
          </a:p>
          <a:p>
            <a:pPr>
              <a:buNone/>
            </a:pPr>
            <a:r>
              <a:rPr lang="en-US" dirty="0" smtClean="0"/>
              <a:t>         Double-expresser DLBCL, NOS </a:t>
            </a:r>
          </a:p>
          <a:p>
            <a:pPr>
              <a:buNone/>
            </a:pPr>
            <a:r>
              <a:rPr lang="en-US" dirty="0" smtClean="0"/>
              <a:t>        CD30-positive DLBCL, NOS </a:t>
            </a:r>
          </a:p>
          <a:p>
            <a:pPr>
              <a:buNone/>
            </a:pPr>
            <a:r>
              <a:rPr lang="en-US" dirty="0" smtClean="0"/>
              <a:t>        CD5-positive DLBCL, NOS </a:t>
            </a:r>
          </a:p>
          <a:p>
            <a:pPr>
              <a:buNone/>
            </a:pPr>
            <a:r>
              <a:rPr lang="en-US" dirty="0" smtClean="0"/>
              <a:t>        </a:t>
            </a:r>
            <a:r>
              <a:rPr lang="en-US" dirty="0" err="1" smtClean="0"/>
              <a:t>Cyclin</a:t>
            </a:r>
            <a:r>
              <a:rPr lang="en-US" dirty="0" smtClean="0"/>
              <a:t> D1-positive DLBCL, NOS </a:t>
            </a:r>
          </a:p>
          <a:p>
            <a:pPr>
              <a:buNone/>
            </a:pPr>
            <a:r>
              <a:rPr lang="en-US" dirty="0" smtClean="0">
                <a:solidFill>
                  <a:srgbClr val="FF0000"/>
                </a:solidFill>
              </a:rPr>
              <a:t>Molecular subtypes </a:t>
            </a:r>
          </a:p>
          <a:p>
            <a:pPr>
              <a:buNone/>
            </a:pPr>
            <a:r>
              <a:rPr lang="en-US" dirty="0" smtClean="0"/>
              <a:t>     Germinal centre B-cell (GCB) subtype </a:t>
            </a:r>
          </a:p>
          <a:p>
            <a:pPr>
              <a:buNone/>
            </a:pPr>
            <a:r>
              <a:rPr lang="en-US" dirty="0" smtClean="0"/>
              <a:t>     Activated B-cell (ABC) subtype </a:t>
            </a:r>
          </a:p>
          <a:p>
            <a:pPr>
              <a:buNone/>
            </a:pPr>
            <a:r>
              <a:rPr lang="en-US" dirty="0" smtClean="0"/>
              <a:t>     Unclassified by gene expression profiling</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509451"/>
            <a:ext cx="11286309" cy="5904411"/>
          </a:xfrm>
        </p:spPr>
        <p:txBody>
          <a:bodyPr>
            <a:normAutofit fontScale="62500" lnSpcReduction="20000"/>
          </a:bodyPr>
          <a:lstStyle/>
          <a:p>
            <a:r>
              <a:rPr lang="en-US" dirty="0" smtClean="0"/>
              <a:t>Primary DLBCL of the CNS </a:t>
            </a:r>
          </a:p>
          <a:p>
            <a:r>
              <a:rPr lang="en-US" dirty="0" smtClean="0"/>
              <a:t>Primary </a:t>
            </a:r>
            <a:r>
              <a:rPr lang="en-US" dirty="0" err="1" smtClean="0"/>
              <a:t>cutaneous</a:t>
            </a:r>
            <a:r>
              <a:rPr lang="en-US" dirty="0" smtClean="0"/>
              <a:t> DLBCL, leg type </a:t>
            </a:r>
          </a:p>
          <a:p>
            <a:r>
              <a:rPr lang="en-US" dirty="0" smtClean="0"/>
              <a:t>Primary </a:t>
            </a:r>
            <a:r>
              <a:rPr lang="en-US" dirty="0" err="1" smtClean="0"/>
              <a:t>mediastinal</a:t>
            </a:r>
            <a:r>
              <a:rPr lang="en-US" dirty="0" smtClean="0"/>
              <a:t> (</a:t>
            </a:r>
            <a:r>
              <a:rPr lang="en-US" dirty="0" err="1" smtClean="0"/>
              <a:t>thymic</a:t>
            </a:r>
            <a:r>
              <a:rPr lang="en-US" dirty="0" smtClean="0"/>
              <a:t>) large B-cell lymphoma (PMBL) </a:t>
            </a:r>
          </a:p>
          <a:p>
            <a:r>
              <a:rPr lang="en-US" dirty="0" smtClean="0"/>
              <a:t>Primary effusion lymphoma (PEL) </a:t>
            </a:r>
          </a:p>
          <a:p>
            <a:r>
              <a:rPr lang="en-US" dirty="0" smtClean="0"/>
              <a:t>Intravascular large B-cell lymphoma </a:t>
            </a:r>
          </a:p>
          <a:p>
            <a:r>
              <a:rPr lang="en-US" dirty="0" smtClean="0"/>
              <a:t>T-cell/</a:t>
            </a:r>
            <a:r>
              <a:rPr lang="en-US" dirty="0" err="1" smtClean="0"/>
              <a:t>histiocyte</a:t>
            </a:r>
            <a:r>
              <a:rPr lang="en-US" dirty="0" smtClean="0"/>
              <a:t>-rich large B-cell lymphoma (THRLBCL) </a:t>
            </a:r>
          </a:p>
          <a:p>
            <a:r>
              <a:rPr lang="en-US" dirty="0" err="1" smtClean="0"/>
              <a:t>Plasmablastic</a:t>
            </a:r>
            <a:r>
              <a:rPr lang="en-US" dirty="0" smtClean="0"/>
              <a:t> lymphoma (PBL) </a:t>
            </a:r>
          </a:p>
          <a:p>
            <a:r>
              <a:rPr lang="en-US" dirty="0" smtClean="0"/>
              <a:t>EBV-positive DLBCL, NOS </a:t>
            </a:r>
          </a:p>
          <a:p>
            <a:r>
              <a:rPr lang="en-US" dirty="0" smtClean="0"/>
              <a:t>HHV8-positive DLBCL, NOS* </a:t>
            </a:r>
          </a:p>
          <a:p>
            <a:r>
              <a:rPr lang="en-US" dirty="0" smtClean="0"/>
              <a:t>DLBCL associated with chronic inflammation </a:t>
            </a:r>
          </a:p>
          <a:p>
            <a:r>
              <a:rPr lang="en-US" dirty="0" err="1" smtClean="0"/>
              <a:t>Lymphomatoid</a:t>
            </a:r>
            <a:r>
              <a:rPr lang="en-US" dirty="0" smtClean="0"/>
              <a:t> </a:t>
            </a:r>
            <a:r>
              <a:rPr lang="en-US" dirty="0" err="1" smtClean="0"/>
              <a:t>granulomatosis</a:t>
            </a:r>
            <a:r>
              <a:rPr lang="en-US" dirty="0" smtClean="0"/>
              <a:t> </a:t>
            </a:r>
          </a:p>
          <a:p>
            <a:r>
              <a:rPr lang="en-US" dirty="0" smtClean="0"/>
              <a:t>ALK-positive large B-cell lymphoma </a:t>
            </a:r>
          </a:p>
          <a:p>
            <a:r>
              <a:rPr lang="en-US" dirty="0" smtClean="0"/>
              <a:t>Large B-cell lymphoma with IRF4 rearrangement </a:t>
            </a:r>
          </a:p>
          <a:p>
            <a:r>
              <a:rPr lang="en-US" dirty="0" err="1" smtClean="0"/>
              <a:t>Burkitt</a:t>
            </a:r>
            <a:r>
              <a:rPr lang="en-US" dirty="0" smtClean="0"/>
              <a:t> lymphoma </a:t>
            </a:r>
          </a:p>
          <a:p>
            <a:r>
              <a:rPr lang="en-US" dirty="0" err="1" smtClean="0"/>
              <a:t>Burkitt</a:t>
            </a:r>
            <a:r>
              <a:rPr lang="en-US" dirty="0" smtClean="0"/>
              <a:t>-like lymphoma with 11q aberration* </a:t>
            </a:r>
          </a:p>
          <a:p>
            <a:r>
              <a:rPr lang="en-US" dirty="0" smtClean="0"/>
              <a:t>HGBL with MYC and BCL2 and/or BCL6 rearrangement (i.e., double-hit or triple-hit lymphoma) </a:t>
            </a:r>
          </a:p>
          <a:p>
            <a:r>
              <a:rPr lang="en-US" dirty="0" smtClean="0"/>
              <a:t>HGBL, NOS</a:t>
            </a:r>
            <a:endParaRPr lang="fa-IR" dirty="0" smtClean="0"/>
          </a:p>
          <a:p>
            <a:r>
              <a:rPr lang="en-US" dirty="0" smtClean="0"/>
              <a:t> B-cell lymphoma, unclassifiable, with features intermediate between DLBCL and CHL </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DLBCL,NOS </a:t>
            </a:r>
            <a:r>
              <a:rPr lang="en-US" dirty="0">
                <a:solidFill>
                  <a:srgbClr val="FF0000"/>
                </a:solidFill>
              </a:rPr>
              <a:t>(</a:t>
            </a:r>
            <a:r>
              <a:rPr lang="en-US" dirty="0" smtClean="0">
                <a:solidFill>
                  <a:srgbClr val="FF0000"/>
                </a:solidFill>
              </a:rPr>
              <a:t>GCB vs ABC type)</a:t>
            </a:r>
            <a:endParaRPr lang="en-US" dirty="0">
              <a:solidFill>
                <a:srgbClr val="FF0000"/>
              </a:solidFill>
            </a:endParaRPr>
          </a:p>
        </p:txBody>
      </p:sp>
      <p:sp>
        <p:nvSpPr>
          <p:cNvPr id="3" name="Content Placeholder 2"/>
          <p:cNvSpPr>
            <a:spLocks noGrp="1"/>
          </p:cNvSpPr>
          <p:nvPr>
            <p:ph idx="1"/>
          </p:nvPr>
        </p:nvSpPr>
        <p:spPr>
          <a:xfrm>
            <a:off x="838200" y="1410789"/>
            <a:ext cx="10515600" cy="4766174"/>
          </a:xfrm>
        </p:spPr>
        <p:txBody>
          <a:bodyPr>
            <a:normAutofit fontScale="92500" lnSpcReduction="10000"/>
          </a:bodyPr>
          <a:lstStyle/>
          <a:p>
            <a:r>
              <a:rPr lang="en-US" dirty="0" smtClean="0"/>
              <a:t>Germinal center B cell-like (GCB)-DLBCL exhibits a transcriptional profile that resembles that of a GCB cell with expression of </a:t>
            </a:r>
            <a:r>
              <a:rPr lang="en-US" dirty="0" smtClean="0">
                <a:solidFill>
                  <a:srgbClr val="FF0000"/>
                </a:solidFill>
              </a:rPr>
              <a:t>CD10</a:t>
            </a:r>
            <a:r>
              <a:rPr lang="en-US" dirty="0" smtClean="0"/>
              <a:t> and the transcriptional repressor </a:t>
            </a:r>
            <a:r>
              <a:rPr lang="en-US" dirty="0" smtClean="0">
                <a:solidFill>
                  <a:srgbClr val="FF0000"/>
                </a:solidFill>
              </a:rPr>
              <a:t>BCL6</a:t>
            </a:r>
            <a:r>
              <a:rPr lang="en-US" dirty="0" smtClean="0"/>
              <a:t> and </a:t>
            </a:r>
            <a:r>
              <a:rPr lang="en-US" dirty="0" err="1" smtClean="0"/>
              <a:t>harbouring</a:t>
            </a:r>
            <a:r>
              <a:rPr lang="en-US" dirty="0" smtClean="0"/>
              <a:t> highly mutated </a:t>
            </a:r>
            <a:r>
              <a:rPr lang="en-US" dirty="0" smtClean="0">
                <a:solidFill>
                  <a:srgbClr val="FF0000"/>
                </a:solidFill>
              </a:rPr>
              <a:t>immunoglobulin genes </a:t>
            </a:r>
            <a:r>
              <a:rPr lang="en-US" dirty="0" smtClean="0"/>
              <a:t>with ongoing </a:t>
            </a:r>
            <a:r>
              <a:rPr lang="en-US" dirty="0" smtClean="0">
                <a:solidFill>
                  <a:srgbClr val="FF0000"/>
                </a:solidFill>
              </a:rPr>
              <a:t>somatic </a:t>
            </a:r>
            <a:r>
              <a:rPr lang="en-US" dirty="0" err="1" smtClean="0">
                <a:solidFill>
                  <a:srgbClr val="FF0000"/>
                </a:solidFill>
              </a:rPr>
              <a:t>hypermutations</a:t>
            </a:r>
            <a:r>
              <a:rPr lang="en-US" dirty="0" smtClean="0">
                <a:solidFill>
                  <a:srgbClr val="FF0000"/>
                </a:solidFill>
              </a:rPr>
              <a:t> (SHM)(</a:t>
            </a:r>
            <a:r>
              <a:rPr lang="en-US" dirty="0"/>
              <a:t>BCL2 rearrangement and recurrent mutation of BCL2, TNFRSF14 , EZH2 , and GNA13 </a:t>
            </a:r>
            <a:r>
              <a:rPr lang="en-US" dirty="0" smtClean="0"/>
              <a:t>)</a:t>
            </a:r>
            <a:endParaRPr lang="en-US" dirty="0" smtClean="0">
              <a:solidFill>
                <a:srgbClr val="FF0000"/>
              </a:solidFill>
            </a:endParaRPr>
          </a:p>
          <a:p>
            <a:r>
              <a:rPr lang="en-US" dirty="0" smtClean="0"/>
              <a:t>Activated B cell-like (ABC)-DLBCL shows several features of B cell receptor (BCR) activated B-cells with upregulation of genes required for plasma cell differentiation (IRF4/MUM1):NF-kB </a:t>
            </a:r>
            <a:r>
              <a:rPr lang="en-US" dirty="0"/>
              <a:t>activation and recurrent mutation of MYD88 and CD79B </a:t>
            </a:r>
            <a:endParaRPr lang="en-US" dirty="0" smtClean="0"/>
          </a:p>
          <a:p>
            <a:r>
              <a:rPr lang="en-US" dirty="0"/>
              <a:t>ABC subtype has worse prognosis than GCB subtype with R-CHOP therapy</a:t>
            </a:r>
          </a:p>
          <a:p>
            <a:r>
              <a:rPr lang="en-US" dirty="0"/>
              <a:t>Primary DLBCL of the CNS , testis , and breast , as well as primary cutaneous DLBCL, leg type  usually belong to ABC subtype</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rcRect l="22882" t="21688" r="24120" b="24276"/>
          <a:stretch>
            <a:fillRect/>
          </a:stretch>
        </p:blipFill>
        <p:spPr>
          <a:xfrm>
            <a:off x="365760" y="261257"/>
            <a:ext cx="11547566" cy="6413863"/>
          </a:xfrm>
          <a:prstGeom prst="rect">
            <a:avLst/>
          </a:prstGeom>
        </p:spPr>
      </p:pic>
    </p:spTree>
    <p:extLst>
      <p:ext uri="{BB962C8B-B14F-4D97-AF65-F5344CB8AC3E}">
        <p14:creationId xmlns:p14="http://schemas.microsoft.com/office/powerpoint/2010/main" val="3038154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IHC in typing</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The Hans algorithm has been the most widely used in clinical trials. In this classifier three antibodies are used CD10, BCL6 and IRF4/MUM1 . Cases positive for CD10 or cases positive for BCL6 and negative for IRF4/MUM1 are classified as GCB phenotype whereas cases that are IRF4/MUM1 positive with or without expression of BCL6 are assigned to the non-GCB subtype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5664"/>
          </a:xfrm>
        </p:spPr>
        <p:txBody>
          <a:bodyPr/>
          <a:lstStyle/>
          <a:p>
            <a:r>
              <a:rPr lang="en-US" dirty="0" smtClean="0">
                <a:solidFill>
                  <a:srgbClr val="FF0000"/>
                </a:solidFill>
              </a:rPr>
              <a:t>Lymphoma Classification</a:t>
            </a:r>
            <a:endParaRPr lang="en-US" dirty="0"/>
          </a:p>
        </p:txBody>
      </p:sp>
      <p:pic>
        <p:nvPicPr>
          <p:cNvPr id="4" name="Content Placeholder 3"/>
          <p:cNvPicPr>
            <a:picLocks noGrp="1" noChangeAspect="1"/>
          </p:cNvPicPr>
          <p:nvPr>
            <p:ph idx="1"/>
          </p:nvPr>
        </p:nvPicPr>
        <p:blipFill rotWithShape="1">
          <a:blip r:embed="rId2" cstate="print"/>
          <a:srcRect l="18494" t="9980" r="23951" b="16170"/>
          <a:stretch/>
        </p:blipFill>
        <p:spPr>
          <a:xfrm>
            <a:off x="666205" y="1410789"/>
            <a:ext cx="11025051" cy="5094513"/>
          </a:xfrm>
          <a:prstGeom prst="rect">
            <a:avLst/>
          </a:prstGeom>
        </p:spPr>
      </p:pic>
    </p:spTree>
    <p:extLst>
      <p:ext uri="{BB962C8B-B14F-4D97-AF65-F5344CB8AC3E}">
        <p14:creationId xmlns:p14="http://schemas.microsoft.com/office/powerpoint/2010/main" val="3031603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l="29802" t="14783" r="32053" b="6264"/>
          <a:stretch>
            <a:fillRect/>
          </a:stretch>
        </p:blipFill>
        <p:spPr bwMode="auto">
          <a:xfrm>
            <a:off x="666206" y="0"/>
            <a:ext cx="10319657" cy="666205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7286"/>
          </a:xfrm>
        </p:spPr>
        <p:txBody>
          <a:bodyPr/>
          <a:lstStyle/>
          <a:p>
            <a:r>
              <a:rPr lang="en-US" dirty="0" smtClean="0">
                <a:solidFill>
                  <a:srgbClr val="FF0000"/>
                </a:solidFill>
              </a:rPr>
              <a:t>CD30 in DLBCL</a:t>
            </a:r>
            <a:endParaRPr lang="en-US" dirty="0">
              <a:solidFill>
                <a:srgbClr val="FF0000"/>
              </a:solidFill>
            </a:endParaRPr>
          </a:p>
        </p:txBody>
      </p:sp>
      <p:sp>
        <p:nvSpPr>
          <p:cNvPr id="3" name="Content Placeholder 2"/>
          <p:cNvSpPr>
            <a:spLocks noGrp="1"/>
          </p:cNvSpPr>
          <p:nvPr>
            <p:ph idx="1"/>
          </p:nvPr>
        </p:nvSpPr>
        <p:spPr>
          <a:xfrm>
            <a:off x="838200" y="1515291"/>
            <a:ext cx="10515600" cy="4661672"/>
          </a:xfrm>
        </p:spPr>
        <p:txBody>
          <a:bodyPr/>
          <a:lstStyle/>
          <a:p>
            <a:r>
              <a:rPr lang="en-US" dirty="0" smtClean="0"/>
              <a:t>CD30 is positive in 10–20% of cases of DLBCL, NOS and might be associated with </a:t>
            </a:r>
            <a:r>
              <a:rPr lang="en-US" dirty="0" err="1" smtClean="0"/>
              <a:t>anaplastic</a:t>
            </a:r>
            <a:r>
              <a:rPr lang="en-US" dirty="0" smtClean="0"/>
              <a:t> morphology . </a:t>
            </a:r>
          </a:p>
          <a:p>
            <a:r>
              <a:rPr lang="en-US" dirty="0" smtClean="0"/>
              <a:t>Interestingly, the GEP of CD30+ DLBCL overlaps with that of PMBL, and is associated with a favorable prognosis with R-CHOP (</a:t>
            </a:r>
            <a:r>
              <a:rPr lang="en-US" dirty="0" err="1" smtClean="0"/>
              <a:t>rituximab</a:t>
            </a:r>
            <a:r>
              <a:rPr lang="en-US" dirty="0" smtClean="0"/>
              <a:t>, </a:t>
            </a:r>
            <a:r>
              <a:rPr lang="en-US" dirty="0" err="1" smtClean="0"/>
              <a:t>cyclophosphamide</a:t>
            </a:r>
            <a:r>
              <a:rPr lang="en-US" dirty="0" smtClean="0"/>
              <a:t>, doxorubicin, </a:t>
            </a:r>
            <a:r>
              <a:rPr lang="en-US" dirty="0" err="1" smtClean="0"/>
              <a:t>vincristine</a:t>
            </a:r>
            <a:r>
              <a:rPr lang="en-US" dirty="0" smtClean="0"/>
              <a:t>, and </a:t>
            </a:r>
            <a:r>
              <a:rPr lang="en-US" dirty="0" err="1" smtClean="0"/>
              <a:t>prednisolone</a:t>
            </a:r>
            <a:r>
              <a:rPr lang="en-US" dirty="0" smtClean="0"/>
              <a:t>) therapy. </a:t>
            </a:r>
          </a:p>
          <a:p>
            <a:r>
              <a:rPr lang="en-US" dirty="0" smtClean="0"/>
              <a:t>Some recent studies showed that CD30 expression in DLBCL was associated with lack of MYC rearrangement, which might be the real cause of its better prognosis . </a:t>
            </a:r>
          </a:p>
          <a:p>
            <a:r>
              <a:rPr lang="en-US" dirty="0" smtClean="0"/>
              <a:t>Cases with CD30 expression might benefit from anti-CD30 therapy</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285"/>
          </a:xfrm>
        </p:spPr>
        <p:txBody>
          <a:bodyPr>
            <a:normAutofit/>
          </a:bodyPr>
          <a:lstStyle/>
          <a:p>
            <a:r>
              <a:rPr lang="en-US" dirty="0" smtClean="0"/>
              <a:t>CD30 in DLBCL(</a:t>
            </a:r>
            <a:r>
              <a:rPr lang="en-US" dirty="0" err="1" smtClean="0"/>
              <a:t>anaplastic</a:t>
            </a:r>
            <a:r>
              <a:rPr lang="en-US" dirty="0" smtClean="0"/>
              <a:t> variant)</a:t>
            </a:r>
            <a:endParaRPr lang="en-US" dirty="0"/>
          </a:p>
        </p:txBody>
      </p:sp>
      <p:pic>
        <p:nvPicPr>
          <p:cNvPr id="1026" name="Picture 2"/>
          <p:cNvPicPr>
            <a:picLocks noGrp="1" noChangeAspect="1" noChangeArrowheads="1"/>
          </p:cNvPicPr>
          <p:nvPr>
            <p:ph idx="1"/>
          </p:nvPr>
        </p:nvPicPr>
        <p:blipFill>
          <a:blip r:embed="rId2" cstate="print"/>
          <a:srcRect l="19676" t="28292" r="17369" b="29379"/>
          <a:stretch>
            <a:fillRect/>
          </a:stretch>
        </p:blipFill>
        <p:spPr bwMode="auto">
          <a:xfrm>
            <a:off x="666205" y="1606731"/>
            <a:ext cx="10541725" cy="485938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CD5 in DLBCL</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CD5 is positive in about 5–10% of cases of DLBCL</a:t>
            </a:r>
          </a:p>
          <a:p>
            <a:r>
              <a:rPr lang="en-US" dirty="0" smtClean="0"/>
              <a:t> The minority of CD5- positive DLBCL cases are transformed from B-chronic lymphocytic leukemia/small lymphocytic lymphoma (so-called Richter transformation). </a:t>
            </a:r>
          </a:p>
          <a:p>
            <a:r>
              <a:rPr lang="en-US" dirty="0" smtClean="0"/>
              <a:t>CD5 positivity is associated with higher frequency of bone marrow involvement, CNS relapse, ABC subtype, BCL2 </a:t>
            </a:r>
            <a:r>
              <a:rPr lang="en-US" dirty="0" err="1" smtClean="0"/>
              <a:t>overexpression</a:t>
            </a:r>
            <a:r>
              <a:rPr lang="en-US" dirty="0" smtClean="0"/>
              <a:t>, STAT3 and NF-</a:t>
            </a:r>
            <a:r>
              <a:rPr lang="en-US" dirty="0" err="1" smtClean="0"/>
              <a:t>kB</a:t>
            </a:r>
            <a:r>
              <a:rPr lang="en-US" dirty="0" smtClean="0"/>
              <a:t> activation, and worse overall survival in cases of DLBCL, NOS with R-CHOP or R-EPOCH (</a:t>
            </a:r>
            <a:r>
              <a:rPr lang="en-US" dirty="0" err="1" smtClean="0"/>
              <a:t>rituximab</a:t>
            </a:r>
            <a:r>
              <a:rPr lang="en-US" dirty="0" smtClean="0"/>
              <a:t>, </a:t>
            </a:r>
            <a:r>
              <a:rPr lang="en-US" dirty="0" err="1" smtClean="0"/>
              <a:t>etoposide</a:t>
            </a:r>
            <a:r>
              <a:rPr lang="en-US" dirty="0" smtClean="0"/>
              <a:t>, prednisone, </a:t>
            </a:r>
            <a:r>
              <a:rPr lang="en-US" dirty="0" err="1" smtClean="0"/>
              <a:t>vincristine</a:t>
            </a:r>
            <a:r>
              <a:rPr lang="en-US" dirty="0" smtClean="0"/>
              <a:t>, </a:t>
            </a:r>
            <a:r>
              <a:rPr lang="en-US" dirty="0" err="1" smtClean="0"/>
              <a:t>cyclophosphamide</a:t>
            </a:r>
            <a:r>
              <a:rPr lang="en-US" dirty="0" smtClean="0"/>
              <a:t> and doxorubicin) treatment </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Cyclin</a:t>
            </a:r>
            <a:r>
              <a:rPr lang="en-US" dirty="0" smtClean="0">
                <a:solidFill>
                  <a:srgbClr val="FF0000"/>
                </a:solidFill>
              </a:rPr>
              <a:t> D1 in DLBCL</a:t>
            </a:r>
            <a:endParaRPr lang="en-US" dirty="0">
              <a:solidFill>
                <a:srgbClr val="FF0000"/>
              </a:solidFill>
            </a:endParaRPr>
          </a:p>
        </p:txBody>
      </p:sp>
      <p:sp>
        <p:nvSpPr>
          <p:cNvPr id="3" name="Content Placeholder 2"/>
          <p:cNvSpPr>
            <a:spLocks noGrp="1"/>
          </p:cNvSpPr>
          <p:nvPr>
            <p:ph idx="1"/>
          </p:nvPr>
        </p:nvSpPr>
        <p:spPr/>
        <p:txBody>
          <a:bodyPr/>
          <a:lstStyle/>
          <a:p>
            <a:r>
              <a:rPr lang="en-US" dirty="0" err="1" smtClean="0"/>
              <a:t>Cyclin</a:t>
            </a:r>
            <a:r>
              <a:rPr lang="en-US" dirty="0" smtClean="0"/>
              <a:t> D1 expression has been reported in 1.5–15% of DLBCL cases with about 10% of these cases showing copy number gains of CCND1 gene, but not translocation . </a:t>
            </a:r>
          </a:p>
          <a:p>
            <a:pPr algn="just"/>
            <a:endParaRPr lang="fa-IR" dirty="0" smtClean="0"/>
          </a:p>
          <a:p>
            <a:pPr algn="just"/>
            <a:r>
              <a:rPr lang="en-US" dirty="0" smtClean="0"/>
              <a:t>Cyclin </a:t>
            </a:r>
            <a:r>
              <a:rPr lang="en-US" dirty="0" smtClean="0"/>
              <a:t>D1-positive DLBCL, NOS, can be distinguished from pleomorphic mantle cell lymphoma (MCL) by lack of CD5 and SOX11 expression and lack of CCND1 translocation</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39" y="365125"/>
            <a:ext cx="11168743" cy="1325563"/>
          </a:xfrm>
        </p:spPr>
        <p:txBody>
          <a:bodyPr>
            <a:normAutofit/>
          </a:bodyPr>
          <a:lstStyle/>
          <a:p>
            <a:r>
              <a:rPr lang="en-US" sz="3600" dirty="0" err="1" smtClean="0">
                <a:solidFill>
                  <a:srgbClr val="FF0000"/>
                </a:solidFill>
              </a:rPr>
              <a:t>Cyclin</a:t>
            </a:r>
            <a:r>
              <a:rPr lang="en-US" sz="3600" dirty="0" smtClean="0">
                <a:solidFill>
                  <a:srgbClr val="FF0000"/>
                </a:solidFill>
              </a:rPr>
              <a:t> D1 positive DLBCL(DD: </a:t>
            </a:r>
            <a:r>
              <a:rPr lang="en-US" sz="3600" dirty="0" err="1" smtClean="0">
                <a:solidFill>
                  <a:srgbClr val="FF0000"/>
                </a:solidFill>
              </a:rPr>
              <a:t>MCL,blastic</a:t>
            </a:r>
            <a:r>
              <a:rPr lang="en-US" sz="3600" dirty="0" smtClean="0">
                <a:solidFill>
                  <a:srgbClr val="FF0000"/>
                </a:solidFill>
              </a:rPr>
              <a:t> variant)</a:t>
            </a:r>
            <a:endParaRPr lang="en-US" sz="3600" dirty="0">
              <a:solidFill>
                <a:srgbClr val="FF0000"/>
              </a:solidFill>
            </a:endParaRPr>
          </a:p>
        </p:txBody>
      </p:sp>
      <p:pic>
        <p:nvPicPr>
          <p:cNvPr id="2050" name="Picture 2"/>
          <p:cNvPicPr>
            <a:picLocks noGrp="1" noChangeAspect="1" noChangeArrowheads="1"/>
          </p:cNvPicPr>
          <p:nvPr>
            <p:ph idx="1"/>
          </p:nvPr>
        </p:nvPicPr>
        <p:blipFill>
          <a:blip r:embed="rId2" cstate="print"/>
          <a:srcRect l="19844" t="26491" r="17369" b="30880"/>
          <a:stretch>
            <a:fillRect/>
          </a:stretch>
        </p:blipFill>
        <p:spPr bwMode="auto">
          <a:xfrm>
            <a:off x="757646" y="1802674"/>
            <a:ext cx="10698479" cy="4428309"/>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Double-expresser lymphoma</a:t>
            </a:r>
            <a:endParaRPr lang="en-US" dirty="0">
              <a:solidFill>
                <a:srgbClr val="FF0000"/>
              </a:solidFill>
            </a:endParaRPr>
          </a:p>
        </p:txBody>
      </p:sp>
      <p:sp>
        <p:nvSpPr>
          <p:cNvPr id="3" name="Content Placeholder 2"/>
          <p:cNvSpPr>
            <a:spLocks noGrp="1"/>
          </p:cNvSpPr>
          <p:nvPr>
            <p:ph idx="1"/>
          </p:nvPr>
        </p:nvSpPr>
        <p:spPr>
          <a:xfrm>
            <a:off x="838200" y="1554480"/>
            <a:ext cx="10515600" cy="4622483"/>
          </a:xfrm>
        </p:spPr>
        <p:txBody>
          <a:bodyPr/>
          <a:lstStyle/>
          <a:p>
            <a:r>
              <a:rPr lang="en-US" dirty="0" smtClean="0"/>
              <a:t>A subset of DLBCL, NOS show co-expression of MYC and BCL2 proteins, without demonstrable MYC or BCL2 translocation</a:t>
            </a:r>
          </a:p>
          <a:p>
            <a:r>
              <a:rPr lang="en-US" dirty="0" smtClean="0"/>
              <a:t>BCL2 and MYC protein are positive in about 50% and 30%, respectively</a:t>
            </a:r>
          </a:p>
          <a:p>
            <a:r>
              <a:rPr lang="en-US" dirty="0" smtClean="0"/>
              <a:t>Double expresser lymphomas account for about 30% of DLBCL, NOS, and they are more commonly of the ABC subtype</a:t>
            </a:r>
          </a:p>
          <a:p>
            <a:r>
              <a:rPr lang="en-US" dirty="0" smtClean="0"/>
              <a:t>Double-expresser lymphomas are associated with worse prognosis when compared with cases that do not express MYC and BCL2 proteins, but better prognosis when compared to DH or TH lymphomas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8909"/>
          </a:xfrm>
        </p:spPr>
        <p:txBody>
          <a:bodyPr/>
          <a:lstStyle/>
          <a:p>
            <a:r>
              <a:rPr lang="en-US" dirty="0" smtClean="0">
                <a:solidFill>
                  <a:srgbClr val="FF0000"/>
                </a:solidFill>
              </a:rPr>
              <a:t>MYC rearrangement (single-hit lymphoma)</a:t>
            </a:r>
            <a:endParaRPr lang="en-US" dirty="0">
              <a:solidFill>
                <a:srgbClr val="FF0000"/>
              </a:solidFill>
            </a:endParaRPr>
          </a:p>
        </p:txBody>
      </p:sp>
      <p:sp>
        <p:nvSpPr>
          <p:cNvPr id="3" name="Content Placeholder 2"/>
          <p:cNvSpPr>
            <a:spLocks noGrp="1"/>
          </p:cNvSpPr>
          <p:nvPr>
            <p:ph idx="1"/>
          </p:nvPr>
        </p:nvSpPr>
        <p:spPr>
          <a:xfrm>
            <a:off x="418011" y="1358537"/>
            <a:ext cx="11168743" cy="4818426"/>
          </a:xfrm>
        </p:spPr>
        <p:txBody>
          <a:bodyPr/>
          <a:lstStyle/>
          <a:p>
            <a:r>
              <a:rPr lang="en-US" dirty="0" err="1" smtClean="0"/>
              <a:t>Landsburg</a:t>
            </a:r>
            <a:r>
              <a:rPr lang="en-US" dirty="0" smtClean="0"/>
              <a:t> et al. found that cases of </a:t>
            </a:r>
            <a:r>
              <a:rPr lang="en-US" dirty="0" smtClean="0"/>
              <a:t>single</a:t>
            </a:r>
            <a:r>
              <a:rPr lang="fa-IR" dirty="0" smtClean="0"/>
              <a:t> </a:t>
            </a:r>
            <a:r>
              <a:rPr lang="en-US" dirty="0" smtClean="0"/>
              <a:t>hit </a:t>
            </a:r>
            <a:r>
              <a:rPr lang="en-US" dirty="0" smtClean="0"/>
              <a:t>DLBCL, NOS with R-CHOP treatment showed poor prognosis similar to DHL, but those with more intensive therapy revealed better prognosis similar to MYC-normal DLBCL, NOS</a:t>
            </a:r>
          </a:p>
          <a:p>
            <a:endParaRPr lang="fa-IR" dirty="0" smtClean="0"/>
          </a:p>
          <a:p>
            <a:r>
              <a:rPr lang="en-US" dirty="0" smtClean="0"/>
              <a:t>The </a:t>
            </a:r>
            <a:r>
              <a:rPr lang="en-US" dirty="0" smtClean="0"/>
              <a:t>poor prognosis is probably due to p53 mutations, and they suggested SHL be treated as DHL</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Burkitt</a:t>
            </a:r>
            <a:r>
              <a:rPr lang="en-US" dirty="0" smtClean="0">
                <a:solidFill>
                  <a:srgbClr val="FF0000"/>
                </a:solidFill>
              </a:rPr>
              <a:t> lymphoma</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BL is a highly aggressive but potentially curable mature B-cell lymphoma, characterized by MYC translocation to an IG locus, and simple karyotype. </a:t>
            </a:r>
            <a:endParaRPr lang="fa-IR" dirty="0" smtClean="0"/>
          </a:p>
          <a:p>
            <a:endParaRPr lang="en-US" dirty="0" smtClean="0"/>
          </a:p>
          <a:p>
            <a:r>
              <a:rPr lang="en-US" dirty="0" smtClean="0"/>
              <a:t>BL </a:t>
            </a:r>
            <a:r>
              <a:rPr lang="en-US" dirty="0" smtClean="0"/>
              <a:t>is considered to arise from GC B-cells in the dark zone and expresses CD10 and BCL6, but not BCL2. </a:t>
            </a:r>
            <a:endParaRPr lang="fa-IR" dirty="0" smtClean="0"/>
          </a:p>
          <a:p>
            <a:endParaRPr lang="en-US" dirty="0" smtClean="0"/>
          </a:p>
          <a:p>
            <a:r>
              <a:rPr lang="en-US" dirty="0" smtClean="0"/>
              <a:t>A </a:t>
            </a:r>
            <a:r>
              <a:rPr lang="en-US" dirty="0" smtClean="0"/>
              <a:t>combination of morphology, </a:t>
            </a:r>
            <a:r>
              <a:rPr lang="en-US" dirty="0" err="1" smtClean="0"/>
              <a:t>immunophenotyping</a:t>
            </a:r>
            <a:r>
              <a:rPr lang="en-US" dirty="0" smtClean="0"/>
              <a:t> and genetic analysis is necessary for the diagnosis of BL</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BL</a:t>
            </a:r>
            <a:r>
              <a:rPr lang="en-US" dirty="0" smtClean="0"/>
              <a:t>                                         </a:t>
            </a:r>
            <a:r>
              <a:rPr lang="en-US" dirty="0" smtClean="0">
                <a:solidFill>
                  <a:srgbClr val="FF0000"/>
                </a:solidFill>
              </a:rPr>
              <a:t>Ki-67:100%</a:t>
            </a:r>
            <a:endParaRPr lang="en-US" dirty="0">
              <a:solidFill>
                <a:srgbClr val="FF0000"/>
              </a:solidFill>
            </a:endParaRPr>
          </a:p>
        </p:txBody>
      </p:sp>
      <p:pic>
        <p:nvPicPr>
          <p:cNvPr id="4098" name="Picture 2"/>
          <p:cNvPicPr>
            <a:picLocks noGrp="1" noChangeAspect="1" noChangeArrowheads="1"/>
          </p:cNvPicPr>
          <p:nvPr>
            <p:ph idx="1"/>
          </p:nvPr>
        </p:nvPicPr>
        <p:blipFill>
          <a:blip r:embed="rId2" cstate="print"/>
          <a:srcRect l="19844" t="31594" r="17031" b="26978"/>
          <a:stretch>
            <a:fillRect/>
          </a:stretch>
        </p:blipFill>
        <p:spPr bwMode="auto">
          <a:xfrm>
            <a:off x="1175657" y="2050869"/>
            <a:ext cx="9235440" cy="444137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Lymphoma Classification</a:t>
            </a:r>
            <a:endParaRPr lang="en-US" dirty="0"/>
          </a:p>
        </p:txBody>
      </p:sp>
      <p:pic>
        <p:nvPicPr>
          <p:cNvPr id="4" name="Content Placeholder 3"/>
          <p:cNvPicPr>
            <a:picLocks noGrp="1" noChangeAspect="1"/>
          </p:cNvPicPr>
          <p:nvPr>
            <p:ph idx="1"/>
          </p:nvPr>
        </p:nvPicPr>
        <p:blipFill rotWithShape="1">
          <a:blip r:embed="rId2" cstate="print"/>
          <a:srcRect l="23389" t="19586" r="23782" b="12868"/>
          <a:stretch/>
        </p:blipFill>
        <p:spPr>
          <a:xfrm>
            <a:off x="940525" y="1802673"/>
            <a:ext cx="10254343" cy="4650377"/>
          </a:xfrm>
          <a:prstGeom prst="rect">
            <a:avLst/>
          </a:prstGeom>
        </p:spPr>
      </p:pic>
    </p:spTree>
    <p:extLst>
      <p:ext uri="{BB962C8B-B14F-4D97-AF65-F5344CB8AC3E}">
        <p14:creationId xmlns:p14="http://schemas.microsoft.com/office/powerpoint/2010/main" val="3595428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BCL6 and BCL2 in BL</a:t>
            </a:r>
            <a:endParaRPr lang="en-US" dirty="0">
              <a:solidFill>
                <a:srgbClr val="FF0000"/>
              </a:solidFill>
            </a:endParaRPr>
          </a:p>
        </p:txBody>
      </p:sp>
      <p:pic>
        <p:nvPicPr>
          <p:cNvPr id="5122" name="Picture 2"/>
          <p:cNvPicPr>
            <a:picLocks noGrp="1" noChangeAspect="1" noChangeArrowheads="1"/>
          </p:cNvPicPr>
          <p:nvPr>
            <p:ph idx="1"/>
          </p:nvPr>
        </p:nvPicPr>
        <p:blipFill>
          <a:blip r:embed="rId2" cstate="print"/>
          <a:srcRect l="20013" t="41801" r="16862" b="17071"/>
          <a:stretch>
            <a:fillRect/>
          </a:stretch>
        </p:blipFill>
        <p:spPr bwMode="auto">
          <a:xfrm>
            <a:off x="796834" y="1907177"/>
            <a:ext cx="9966960" cy="462425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Myc</a:t>
            </a:r>
            <a:r>
              <a:rPr lang="en-US" dirty="0" smtClean="0">
                <a:solidFill>
                  <a:srgbClr val="FF0000"/>
                </a:solidFill>
              </a:rPr>
              <a:t> IHC and FISH(break apart probe) in BL</a:t>
            </a:r>
            <a:endParaRPr lang="en-US" dirty="0">
              <a:solidFill>
                <a:srgbClr val="FF0000"/>
              </a:solidFill>
            </a:endParaRPr>
          </a:p>
        </p:txBody>
      </p:sp>
      <p:pic>
        <p:nvPicPr>
          <p:cNvPr id="6146" name="Picture 2"/>
          <p:cNvPicPr>
            <a:picLocks noGrp="1" noChangeAspect="1" noChangeArrowheads="1"/>
          </p:cNvPicPr>
          <p:nvPr>
            <p:ph idx="1"/>
          </p:nvPr>
        </p:nvPicPr>
        <p:blipFill>
          <a:blip r:embed="rId2" cstate="print"/>
          <a:srcRect l="20182" t="42402" r="17031" b="16470"/>
          <a:stretch>
            <a:fillRect/>
          </a:stretch>
        </p:blipFill>
        <p:spPr bwMode="auto">
          <a:xfrm>
            <a:off x="365760" y="1737361"/>
            <a:ext cx="11051177" cy="485938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Molecular features and FISH analysis in BL</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The molecular feature of BL is MYC rearrangement with the partner mostly IGH as t(8;14)(q24;q32) and less commonly IGK as t(2;8)(p12;q24) or IGL as t(8;22)(q24;22q11).</a:t>
            </a:r>
          </a:p>
          <a:p>
            <a:r>
              <a:rPr lang="en-US" dirty="0" smtClean="0"/>
              <a:t>MYC rearrangement also occurs in other types of lymphoma, including </a:t>
            </a:r>
            <a:r>
              <a:rPr lang="en-US" dirty="0" err="1" smtClean="0"/>
              <a:t>plasmablastic</a:t>
            </a:r>
            <a:r>
              <a:rPr lang="en-US" dirty="0" smtClean="0"/>
              <a:t> lymphoma, HGBL, and DLBCL, NOS, as well as rare cases of transformed lymphomas </a:t>
            </a:r>
            <a:r>
              <a:rPr lang="en-US" dirty="0" smtClean="0"/>
              <a:t>. </a:t>
            </a:r>
          </a:p>
          <a:p>
            <a:r>
              <a:rPr lang="en-US" dirty="0" smtClean="0"/>
              <a:t>In </a:t>
            </a:r>
            <a:r>
              <a:rPr lang="en-US" dirty="0" smtClean="0"/>
              <a:t>contrast to other lymphomas with MYC rearrangement, BL cases show relatively simple karyotype with no or very few chromosomal aberrations except MYC rearrangement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FISH for MYC</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FISH is a sensitive and specific method to detect MYC rearrangement. Around 3–10% of BL cases lack MYC rearrangement detected by FISH or conventional </a:t>
            </a:r>
            <a:r>
              <a:rPr lang="en-US" dirty="0" err="1" smtClean="0"/>
              <a:t>cytogenetics</a:t>
            </a:r>
            <a:r>
              <a:rPr lang="en-US" dirty="0" smtClean="0"/>
              <a:t> . </a:t>
            </a:r>
          </a:p>
          <a:p>
            <a:r>
              <a:rPr lang="en-US" dirty="0" smtClean="0"/>
              <a:t>A distant breakpoint from MYC gene or small insertion of MYC into IG locus is suggested in some negative cases that may be detected by specifically designed FISH probes . </a:t>
            </a:r>
          </a:p>
          <a:p>
            <a:r>
              <a:rPr lang="en-US" dirty="0" smtClean="0"/>
              <a:t>It is recommended to use several FISH probes both break-apart probes (BAP) and dual-fusion probes (DFP) in cases where BL is suspected and the initial FISH analysis is negative</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Break-apart versus DFP</a:t>
            </a:r>
            <a:endParaRPr lang="en-US" dirty="0">
              <a:solidFill>
                <a:srgbClr val="FF0000"/>
              </a:solidFill>
            </a:endParaRPr>
          </a:p>
        </p:txBody>
      </p:sp>
      <p:pic>
        <p:nvPicPr>
          <p:cNvPr id="4" name="Content Placeholder 3"/>
          <p:cNvPicPr>
            <a:picLocks noGrp="1" noChangeAspect="1"/>
          </p:cNvPicPr>
          <p:nvPr>
            <p:ph idx="1"/>
          </p:nvPr>
        </p:nvPicPr>
        <p:blipFill rotWithShape="1">
          <a:blip r:embed="rId2" cstate="print"/>
          <a:srcRect l="28452" t="45704" r="29352" b="24876"/>
          <a:stretch/>
        </p:blipFill>
        <p:spPr>
          <a:xfrm>
            <a:off x="561703" y="1946366"/>
            <a:ext cx="11260183" cy="4389119"/>
          </a:xfrm>
          <a:prstGeom prst="rect">
            <a:avLst/>
          </a:prstGeom>
        </p:spPr>
      </p:pic>
    </p:spTree>
    <p:extLst>
      <p:ext uri="{BB962C8B-B14F-4D97-AF65-F5344CB8AC3E}">
        <p14:creationId xmlns:p14="http://schemas.microsoft.com/office/powerpoint/2010/main" val="2156885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Mutational landscape in BL</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Mutations in TCF3 and/or its negative regulator ID3 are identified in 70%, 67%, and 40% of sporadic BL, </a:t>
            </a:r>
            <a:r>
              <a:rPr lang="en-US" dirty="0" smtClean="0"/>
              <a:t>HIV associated </a:t>
            </a:r>
            <a:r>
              <a:rPr lang="en-US" dirty="0" smtClean="0"/>
              <a:t>BL, and endemic BL, respectively, but rare in other lymphomas, such as DLBCL</a:t>
            </a:r>
          </a:p>
          <a:p>
            <a:endParaRPr lang="en-US" dirty="0" smtClean="0"/>
          </a:p>
          <a:p>
            <a:r>
              <a:rPr lang="en-US" dirty="0" smtClean="0"/>
              <a:t>In </a:t>
            </a:r>
            <a:r>
              <a:rPr lang="en-US" dirty="0" smtClean="0"/>
              <a:t>contrast, other recurrent mutations of DLBCL, such as EZH2, SGK1, BCL2, CD79B, and MYD88, are rarely found in BL</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Burkitt</a:t>
            </a:r>
            <a:r>
              <a:rPr lang="en-US" dirty="0" smtClean="0">
                <a:solidFill>
                  <a:srgbClr val="FF0000"/>
                </a:solidFill>
              </a:rPr>
              <a:t>-like lymphoma with 11q aberration</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Recently, some cases resembling BL in morphology, </a:t>
            </a:r>
            <a:r>
              <a:rPr lang="en-US" dirty="0" err="1" smtClean="0"/>
              <a:t>immunophenotype</a:t>
            </a:r>
            <a:r>
              <a:rPr lang="en-US" dirty="0" smtClean="0"/>
              <a:t>, and gene expression profile, but also DLBCL, NOS, lack MYC rearrangement and contain a peculiar chromosome 11q aberration with gain in 11q23.2- 23.3 and loss of 11q24.1-qter . </a:t>
            </a:r>
            <a:endParaRPr lang="en-US" dirty="0" smtClean="0"/>
          </a:p>
          <a:p>
            <a:r>
              <a:rPr lang="en-US" dirty="0" smtClean="0"/>
              <a:t>These </a:t>
            </a:r>
            <a:r>
              <a:rPr lang="en-US" dirty="0" smtClean="0"/>
              <a:t>cases have more complex karyotypes and more frequent nodal presentation than BL, but the clinical course and prognosis seem to be similar</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rcRect l="22376" t="17485" r="21588" b="10767"/>
          <a:stretch>
            <a:fillRect/>
          </a:stretch>
        </p:blipFill>
        <p:spPr>
          <a:xfrm>
            <a:off x="496389" y="313509"/>
            <a:ext cx="11325497" cy="5956661"/>
          </a:xfrm>
          <a:prstGeom prst="rect">
            <a:avLst/>
          </a:prstGeom>
        </p:spPr>
      </p:pic>
    </p:spTree>
    <p:extLst>
      <p:ext uri="{BB962C8B-B14F-4D97-AF65-F5344CB8AC3E}">
        <p14:creationId xmlns:p14="http://schemas.microsoft.com/office/powerpoint/2010/main" val="414504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HGBL with MYC and BCL2 and/or BCL6 rearrangements</a:t>
            </a:r>
            <a:endParaRPr lang="en-US" dirty="0">
              <a:solidFill>
                <a:srgbClr val="FF0000"/>
              </a:solidFill>
            </a:endParaRPr>
          </a:p>
        </p:txBody>
      </p:sp>
      <p:sp>
        <p:nvSpPr>
          <p:cNvPr id="3" name="Content Placeholder 2"/>
          <p:cNvSpPr>
            <a:spLocks noGrp="1"/>
          </p:cNvSpPr>
          <p:nvPr>
            <p:ph idx="1"/>
          </p:nvPr>
        </p:nvSpPr>
        <p:spPr>
          <a:xfrm>
            <a:off x="431073" y="1541417"/>
            <a:ext cx="11351623" cy="4635546"/>
          </a:xfrm>
        </p:spPr>
        <p:txBody>
          <a:bodyPr>
            <a:normAutofit fontScale="92500"/>
          </a:bodyPr>
          <a:lstStyle/>
          <a:p>
            <a:r>
              <a:rPr lang="en-US" dirty="0" smtClean="0"/>
              <a:t>(so-called DHL or THL) is defined as an aggressive mature B-cell lymphoma with coexisting rearrangements of MYC at chromosome 8q24 and BCL2 at chromosome 18q21 and/ or BCL6 at chromosome 3q27</a:t>
            </a:r>
          </a:p>
          <a:p>
            <a:r>
              <a:rPr lang="en-US" dirty="0" smtClean="0"/>
              <a:t>Cases with rearrangements of all three loci, MYC, BCL2 and BCL6, are called THL. </a:t>
            </a:r>
          </a:p>
          <a:p>
            <a:r>
              <a:rPr lang="en-US" dirty="0" smtClean="0"/>
              <a:t>Cases with coexisting rearrangements of BCL2 and BCL6 without MYC rearrangement, and cases with coexisting rearrangements of MYC and other genes such as CCND1 are excluded</a:t>
            </a:r>
          </a:p>
          <a:p>
            <a:r>
              <a:rPr lang="en-US" dirty="0" smtClean="0"/>
              <a:t>MCL with MYC rearrangement (84,85), are excluded too</a:t>
            </a:r>
          </a:p>
          <a:p>
            <a:r>
              <a:rPr lang="en-US" dirty="0" smtClean="0"/>
              <a:t>Cases with amplification, copy number gains, somatic mutation of genes or increased protein expression, including double-expresser DLBCL, without translocation are excluded</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transformed FL with DLBCL component showing MYC and BCL2 rearrangements should be diagnosed as HGBL with MYC and BCL2 rearrangements, transformed from FL</a:t>
            </a:r>
          </a:p>
          <a:p>
            <a:r>
              <a:rPr lang="en-US" dirty="0" smtClean="0"/>
              <a:t>Cases of MYC-BCL6 DHL and THL are much less common than MYC-BCL2 DHL </a:t>
            </a:r>
          </a:p>
          <a:p>
            <a:r>
              <a:rPr lang="en-US" dirty="0" smtClean="0"/>
              <a:t>Around 33–85% of MYC-BCL6 DHL show DLBCL morphology, while 15–67% of cases display BCLU morphology. </a:t>
            </a:r>
          </a:p>
          <a:p>
            <a:r>
              <a:rPr lang="en-US" dirty="0" smtClean="0"/>
              <a:t>Half of THL reveal DLBCL morphology and the other half show BCLU morphology in one series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srcRect l="21364" t="14182" r="23445" b="15270"/>
          <a:stretch/>
        </p:blipFill>
        <p:spPr>
          <a:xfrm>
            <a:off x="104503" y="104503"/>
            <a:ext cx="11691257" cy="6361611"/>
          </a:xfrm>
          <a:prstGeom prst="rect">
            <a:avLst/>
          </a:prstGeom>
        </p:spPr>
      </p:pic>
    </p:spTree>
    <p:extLst>
      <p:ext uri="{BB962C8B-B14F-4D97-AF65-F5344CB8AC3E}">
        <p14:creationId xmlns:p14="http://schemas.microsoft.com/office/powerpoint/2010/main" val="2361839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solidFill>
                  <a:srgbClr val="FF0000"/>
                </a:solidFill>
              </a:rPr>
              <a:t>Myc</a:t>
            </a:r>
            <a:r>
              <a:rPr lang="en-US" sz="3600" dirty="0" smtClean="0">
                <a:solidFill>
                  <a:srgbClr val="FF0000"/>
                </a:solidFill>
              </a:rPr>
              <a:t> and BCL6 rearrangement (Break apart probe)</a:t>
            </a:r>
            <a:endParaRPr lang="en-US" sz="3600" dirty="0">
              <a:solidFill>
                <a:srgbClr val="FF0000"/>
              </a:solidFill>
            </a:endParaRPr>
          </a:p>
        </p:txBody>
      </p:sp>
      <p:pic>
        <p:nvPicPr>
          <p:cNvPr id="7170" name="Picture 2"/>
          <p:cNvPicPr>
            <a:picLocks noGrp="1" noChangeAspect="1" noChangeArrowheads="1"/>
          </p:cNvPicPr>
          <p:nvPr>
            <p:ph idx="1"/>
          </p:nvPr>
        </p:nvPicPr>
        <p:blipFill>
          <a:blip r:embed="rId2" cstate="print"/>
          <a:srcRect l="36891" t="24990" r="5723" b="36584"/>
          <a:stretch>
            <a:fillRect/>
          </a:stretch>
        </p:blipFill>
        <p:spPr bwMode="auto">
          <a:xfrm>
            <a:off x="587828" y="1841864"/>
            <a:ext cx="10136777" cy="444137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12080" t="17785" r="16019" b="5063"/>
          <a:stretch>
            <a:fillRect/>
          </a:stretch>
        </p:blipFill>
        <p:spPr bwMode="auto">
          <a:xfrm>
            <a:off x="209006" y="182880"/>
            <a:ext cx="11678194" cy="6479177"/>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66650"/>
            <a:ext cx="10515600" cy="5891349"/>
          </a:xfrm>
        </p:spPr>
        <p:txBody>
          <a:bodyPr/>
          <a:lstStyle/>
          <a:p>
            <a:r>
              <a:rPr lang="en-US" dirty="0" smtClean="0"/>
              <a:t>MYC-BCL2 DH lymphomas are mostly GCB phenotype , and almost all these cases express BCL2 , in contrast to BL. </a:t>
            </a:r>
          </a:p>
          <a:p>
            <a:endParaRPr lang="en-US" dirty="0" smtClean="0"/>
          </a:p>
          <a:p>
            <a:r>
              <a:rPr lang="en-US" dirty="0" smtClean="0"/>
              <a:t> </a:t>
            </a:r>
            <a:r>
              <a:rPr lang="en-US" dirty="0" smtClean="0"/>
              <a:t>BCL2-rearranged cases are negative for BCL2 (clone 100D5) due to BCL2 missense mutations, but stain for the BCL2, E17 clone</a:t>
            </a:r>
          </a:p>
          <a:p>
            <a:endParaRPr lang="en-US" dirty="0" smtClean="0"/>
          </a:p>
          <a:p>
            <a:r>
              <a:rPr lang="en-US" dirty="0" smtClean="0"/>
              <a:t>Compared </a:t>
            </a:r>
            <a:r>
              <a:rPr lang="en-US" dirty="0" smtClean="0"/>
              <a:t>with MYC-BCL2 DHL, cases of MYC-BCL6 DHL express less CD10 (50–75%) and BCL2 (17–80%), but more IRF4/MUM1 (17–88%)</a:t>
            </a:r>
          </a:p>
          <a:p>
            <a:endParaRPr lang="en-US" dirty="0" smtClean="0"/>
          </a:p>
          <a:p>
            <a:r>
              <a:rPr lang="en-US" dirty="0" smtClean="0"/>
              <a:t>Around </a:t>
            </a:r>
            <a:r>
              <a:rPr lang="en-US" dirty="0" smtClean="0"/>
              <a:t>75–86% of MYC-BCL6 DHL cases display GCB phenotype and only 17–33% of cases show double expression of MYC and BCL2, which are less than MYC-BCL2 DHLs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949" y="1018903"/>
            <a:ext cx="10515600" cy="4413477"/>
          </a:xfrm>
        </p:spPr>
        <p:txBody>
          <a:bodyPr>
            <a:normAutofit lnSpcReduction="10000"/>
          </a:bodyPr>
          <a:lstStyle/>
          <a:p>
            <a:r>
              <a:rPr lang="en-US" dirty="0" smtClean="0"/>
              <a:t>There is a pitfall to misdiagnose MYC-BCL6 DHL cases as BL due to overlapping morphology, common GCB phenotype and BCL2 negativity. </a:t>
            </a:r>
          </a:p>
          <a:p>
            <a:endParaRPr lang="en-US" dirty="0" smtClean="0"/>
          </a:p>
          <a:p>
            <a:r>
              <a:rPr lang="en-US" dirty="0" smtClean="0"/>
              <a:t>The </a:t>
            </a:r>
            <a:r>
              <a:rPr lang="en-US" dirty="0" smtClean="0"/>
              <a:t>clinical presentation in younger patients, monotonous neoplastic cells without prominent nucleoli, and simple karyotype are clues for BL diagnosis</a:t>
            </a:r>
          </a:p>
          <a:p>
            <a:endParaRPr lang="en-US" dirty="0" smtClean="0"/>
          </a:p>
          <a:p>
            <a:r>
              <a:rPr lang="en-US" dirty="0" smtClean="0"/>
              <a:t>THL </a:t>
            </a:r>
            <a:r>
              <a:rPr lang="en-US" dirty="0" smtClean="0"/>
              <a:t>reveal similar </a:t>
            </a:r>
            <a:r>
              <a:rPr lang="en-US" dirty="0" err="1" smtClean="0"/>
              <a:t>immunophenotype</a:t>
            </a:r>
            <a:r>
              <a:rPr lang="en-US" dirty="0" smtClean="0"/>
              <a:t> than that of DHL with MYC-BCL2</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Although MYC and BCL2 protein expression correlate with gene translocation in the majority of cases, still around 25% of DHL are negative for MYC using the 40% cut-off value and do not show double expression of MYC and BCL2 . </a:t>
            </a:r>
          </a:p>
          <a:p>
            <a:r>
              <a:rPr lang="en-US" dirty="0" smtClean="0"/>
              <a:t>The percentage of non-double expression is even lower in MYC-BCL6 DHL . </a:t>
            </a:r>
          </a:p>
          <a:p>
            <a:r>
              <a:rPr lang="en-US" dirty="0" smtClean="0"/>
              <a:t>Therefore, it is believed that a good percentage of DHL are missed by </a:t>
            </a:r>
            <a:r>
              <a:rPr lang="en-US" dirty="0" err="1" smtClean="0"/>
              <a:t>immunohistochemistry</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When use FISH</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Some studies suggest performing FISH analysis in all newly-diagnosed cases of DLBCL</a:t>
            </a:r>
          </a:p>
          <a:p>
            <a:r>
              <a:rPr lang="en-US" dirty="0" smtClean="0"/>
              <a:t>start with MYC FISH in cases with aggressive clinical presentation, </a:t>
            </a:r>
            <a:r>
              <a:rPr lang="en-US" dirty="0" err="1" smtClean="0"/>
              <a:t>blastoid</a:t>
            </a:r>
            <a:r>
              <a:rPr lang="en-US" dirty="0" smtClean="0"/>
              <a:t> or BCLU morphology, double expression of MYC and BCL2, as well as GCB phenotype, and then perform BCL2 and BCL6 if MYC is found to be rearranged.</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Break-apart versus DFP</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To detect MYC translocation, BAP for MYC gene or DFP of IGH-MYC can be used. BAP shows higher sensitivity than DFP, because of its detection of both IG and non-IG partner, easier interpretation, and probe-design. However, BAP still can result in false negative cases, depending on the probe design and breakpoints</a:t>
            </a:r>
          </a:p>
          <a:p>
            <a:r>
              <a:rPr lang="en-US" dirty="0" smtClean="0"/>
              <a:t>DFP helps identifying the translocation partner of MYC and detect some false-negative cases by BAP . </a:t>
            </a:r>
          </a:p>
          <a:p>
            <a:r>
              <a:rPr lang="en-US" dirty="0" smtClean="0"/>
              <a:t>Two-probe approach is optimal, and we suggest at least to start with a BAP due to its higher sensitivity and easier interpretation</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03" y="365125"/>
            <a:ext cx="11482251" cy="1325563"/>
          </a:xfrm>
        </p:spPr>
        <p:txBody>
          <a:bodyPr>
            <a:normAutofit/>
          </a:bodyPr>
          <a:lstStyle/>
          <a:p>
            <a:r>
              <a:rPr lang="en-US" sz="3600" dirty="0" smtClean="0">
                <a:solidFill>
                  <a:srgbClr val="FF0000"/>
                </a:solidFill>
              </a:rPr>
              <a:t>MYC translocation partner: IGH, IG light chain or </a:t>
            </a:r>
            <a:r>
              <a:rPr lang="en-US" sz="3600" dirty="0" smtClean="0">
                <a:solidFill>
                  <a:srgbClr val="FF0000"/>
                </a:solidFill>
              </a:rPr>
              <a:t>non IG </a:t>
            </a:r>
            <a:r>
              <a:rPr lang="en-US" sz="3600" dirty="0" smtClean="0">
                <a:solidFill>
                  <a:srgbClr val="FF0000"/>
                </a:solidFill>
              </a:rPr>
              <a:t>gene</a:t>
            </a:r>
            <a:endParaRPr lang="en-US" sz="3600" dirty="0">
              <a:solidFill>
                <a:srgbClr val="FF0000"/>
              </a:solidFill>
            </a:endParaRPr>
          </a:p>
        </p:txBody>
      </p:sp>
      <p:sp>
        <p:nvSpPr>
          <p:cNvPr id="3" name="Content Placeholder 2"/>
          <p:cNvSpPr>
            <a:spLocks noGrp="1"/>
          </p:cNvSpPr>
          <p:nvPr>
            <p:ph idx="1"/>
          </p:nvPr>
        </p:nvSpPr>
        <p:spPr/>
        <p:txBody>
          <a:bodyPr/>
          <a:lstStyle/>
          <a:p>
            <a:r>
              <a:rPr lang="en-US" dirty="0" smtClean="0"/>
              <a:t>The partners of MYC translocation are IG gene in around two-thirds of the cases while non-IG partners are identified in one-third</a:t>
            </a:r>
          </a:p>
          <a:p>
            <a:endParaRPr lang="en-US" dirty="0" smtClean="0"/>
          </a:p>
          <a:p>
            <a:r>
              <a:rPr lang="en-US" dirty="0" smtClean="0"/>
              <a:t>Although </a:t>
            </a:r>
            <a:r>
              <a:rPr lang="en-US" dirty="0" smtClean="0"/>
              <a:t>both IG and non-IG partner fulfill diagnosis of DHL or THL in the 2016 revised WHO classification, some studies showed worse prognosis in cases with IGMYC translocation than non-IG-MYC translocation with R-CHOP treatment</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HGBL, NOS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HGBL, NOS is defined as aggressive B-cell lymphoma that lacks MYC, BCL2 and BCL6 rearrangements and morphologically does not fall into the categories of DLBCL, NOS or BL </a:t>
            </a:r>
          </a:p>
          <a:p>
            <a:r>
              <a:rPr lang="en-US" dirty="0" smtClean="0"/>
              <a:t>This new provisional category includes cases of BCLU or </a:t>
            </a:r>
            <a:r>
              <a:rPr lang="en-US" dirty="0" err="1" smtClean="0"/>
              <a:t>blastoid</a:t>
            </a:r>
            <a:r>
              <a:rPr lang="en-US" dirty="0" smtClean="0"/>
              <a:t> morphology without DH or TH. </a:t>
            </a:r>
          </a:p>
          <a:p>
            <a:r>
              <a:rPr lang="en-US" dirty="0" smtClean="0"/>
              <a:t>DLBCL, NOS with single hit of MYC or BL with slightly atypical morphology or </a:t>
            </a:r>
            <a:r>
              <a:rPr lang="en-US" dirty="0" err="1" smtClean="0"/>
              <a:t>immunophenotype</a:t>
            </a:r>
            <a:r>
              <a:rPr lang="en-US" dirty="0" smtClean="0"/>
              <a:t> are excluded. </a:t>
            </a:r>
          </a:p>
          <a:p>
            <a:r>
              <a:rPr lang="en-US" dirty="0" err="1" smtClean="0"/>
              <a:t>Burkitt</a:t>
            </a:r>
            <a:r>
              <a:rPr lang="en-US" dirty="0" smtClean="0"/>
              <a:t>-like lymphoma with 11q aberration is also excluded from HGBL, NOS.</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Detecting chromosomal translocations in NHL </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by traditional cytogenetic methods as well as by molecular genetic methods that include Southern transfer, PCR, and fluorescence in situ hybridization (FISH).</a:t>
            </a:r>
          </a:p>
          <a:p>
            <a:r>
              <a:rPr lang="en-US" dirty="0" smtClean="0"/>
              <a:t>Because the demonstration of cytogenetic abnormalities in lymphoid neoplasms with traditional cytogenetic methods is technically difficult, especially in low grade neoplasms that are associated with a low mitotic rate, molecular approaches are preferred</a:t>
            </a:r>
            <a:endParaRPr lang="en-US" dirty="0"/>
          </a:p>
        </p:txBody>
      </p:sp>
    </p:spTree>
    <p:extLst>
      <p:ext uri="{BB962C8B-B14F-4D97-AF65-F5344CB8AC3E}">
        <p14:creationId xmlns:p14="http://schemas.microsoft.com/office/powerpoint/2010/main" val="345351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srcRect l="22038" t="17184" r="23276" b="14970"/>
          <a:stretch/>
        </p:blipFill>
        <p:spPr>
          <a:xfrm>
            <a:off x="274320" y="235131"/>
            <a:ext cx="11338560" cy="6296298"/>
          </a:xfrm>
          <a:prstGeom prst="rect">
            <a:avLst/>
          </a:prstGeom>
        </p:spPr>
      </p:pic>
    </p:spTree>
    <p:extLst>
      <p:ext uri="{BB962C8B-B14F-4D97-AF65-F5344CB8AC3E}">
        <p14:creationId xmlns:p14="http://schemas.microsoft.com/office/powerpoint/2010/main" val="2379135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l="13768" t="18986" r="12981" b="17371"/>
          <a:stretch>
            <a:fillRect/>
          </a:stretch>
        </p:blipFill>
        <p:spPr bwMode="auto">
          <a:xfrm>
            <a:off x="548640" y="274319"/>
            <a:ext cx="11090366" cy="6204857"/>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t(11;14) with BCL1-IGH rearrangement</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The t(11;14)(q13;q32) is characteristic for MCL because this cytogenetic reciprocal translocation was observed in 60–70% of MCL cases and only sporadically in other B-cell NHL</a:t>
            </a:r>
          </a:p>
          <a:p>
            <a:r>
              <a:rPr lang="en-US" dirty="0" smtClean="0"/>
              <a:t>The gold standard detection strategy for the presence of the t(11;14) that will identify almost all breakpoints is </a:t>
            </a:r>
            <a:r>
              <a:rPr lang="en-US" dirty="0" err="1" smtClean="0"/>
              <a:t>interphase</a:t>
            </a:r>
            <a:r>
              <a:rPr lang="en-US" dirty="0" smtClean="0"/>
              <a:t> FISH using breakpoint-flanking probes in fresh or frozen material140 as well as in archival specimens</a:t>
            </a:r>
          </a:p>
          <a:p>
            <a:r>
              <a:rPr lang="en-US" dirty="0" smtClean="0"/>
              <a:t>However, a PCR-based detection strategy for the t(11;14) might be useful for residual disease monitoring using a consensus JH primer in combination with primers in the BCL1-MTC region that were all located in a region of 392 </a:t>
            </a:r>
            <a:r>
              <a:rPr lang="en-US" dirty="0" err="1" smtClean="0"/>
              <a:t>bp</a:t>
            </a:r>
            <a:r>
              <a:rPr lang="en-US" dirty="0" smtClean="0"/>
              <a:t>.</a:t>
            </a:r>
          </a:p>
          <a:p>
            <a:endParaRPr lang="en-US" dirty="0" smtClean="0"/>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l="22714" t="22288" r="25470" b="9566"/>
          <a:stretch>
            <a:fillRect/>
          </a:stretch>
        </p:blipFill>
        <p:spPr bwMode="auto">
          <a:xfrm>
            <a:off x="287382" y="222069"/>
            <a:ext cx="11207931" cy="630936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365125"/>
            <a:ext cx="10831286" cy="1325563"/>
          </a:xfrm>
        </p:spPr>
        <p:txBody>
          <a:bodyPr>
            <a:normAutofit/>
          </a:bodyPr>
          <a:lstStyle/>
          <a:p>
            <a:r>
              <a:rPr lang="en-US" sz="3200" dirty="0" smtClean="0">
                <a:solidFill>
                  <a:srgbClr val="FF0000"/>
                </a:solidFill>
              </a:rPr>
              <a:t>A. Normal lymphoid nuclei,</a:t>
            </a:r>
            <a:r>
              <a:rPr lang="fr-FR" sz="3200" dirty="0" smtClean="0">
                <a:solidFill>
                  <a:srgbClr val="FF0000"/>
                </a:solidFill>
              </a:rPr>
              <a:t> B. </a:t>
            </a:r>
            <a:r>
              <a:rPr lang="fr-FR" sz="3200" dirty="0" err="1" smtClean="0">
                <a:solidFill>
                  <a:srgbClr val="FF0000"/>
                </a:solidFill>
              </a:rPr>
              <a:t>Mantle</a:t>
            </a:r>
            <a:r>
              <a:rPr lang="fr-FR" sz="3200" dirty="0" smtClean="0">
                <a:solidFill>
                  <a:srgbClr val="FF0000"/>
                </a:solidFill>
              </a:rPr>
              <a:t> </a:t>
            </a:r>
            <a:r>
              <a:rPr lang="fr-FR" sz="3200" dirty="0" err="1" smtClean="0">
                <a:solidFill>
                  <a:srgbClr val="FF0000"/>
                </a:solidFill>
              </a:rPr>
              <a:t>cell</a:t>
            </a:r>
            <a:r>
              <a:rPr lang="fr-FR" sz="3200" dirty="0" smtClean="0">
                <a:solidFill>
                  <a:srgbClr val="FF0000"/>
                </a:solidFill>
              </a:rPr>
              <a:t> </a:t>
            </a:r>
            <a:r>
              <a:rPr lang="fr-FR" sz="3200" dirty="0" err="1" smtClean="0">
                <a:solidFill>
                  <a:srgbClr val="FF0000"/>
                </a:solidFill>
              </a:rPr>
              <a:t>lymphoma</a:t>
            </a:r>
            <a:r>
              <a:rPr lang="fr-FR" sz="3200" dirty="0" smtClean="0">
                <a:solidFill>
                  <a:srgbClr val="FF0000"/>
                </a:solidFill>
              </a:rPr>
              <a:t> t(11;14)</a:t>
            </a:r>
            <a:endParaRPr lang="en-US" sz="3200" dirty="0">
              <a:solidFill>
                <a:srgbClr val="FF0000"/>
              </a:solidFill>
            </a:endParaRPr>
          </a:p>
        </p:txBody>
      </p:sp>
      <p:pic>
        <p:nvPicPr>
          <p:cNvPr id="10242" name="Picture 2"/>
          <p:cNvPicPr>
            <a:picLocks noGrp="1" noChangeAspect="1" noChangeArrowheads="1"/>
          </p:cNvPicPr>
          <p:nvPr>
            <p:ph idx="1"/>
          </p:nvPr>
        </p:nvPicPr>
        <p:blipFill>
          <a:blip r:embed="rId2" cstate="print"/>
          <a:srcRect l="15287" t="20487" r="16356" b="6564"/>
          <a:stretch>
            <a:fillRect/>
          </a:stretch>
        </p:blipFill>
        <p:spPr bwMode="auto">
          <a:xfrm>
            <a:off x="914400" y="1959430"/>
            <a:ext cx="9757954" cy="4624250"/>
          </a:xfrm>
          <a:prstGeom prst="rect">
            <a:avLst/>
          </a:prstGeom>
          <a:noFill/>
          <a:ln w="9525">
            <a:noFill/>
            <a:miter lim="800000"/>
            <a:headEnd/>
            <a:tailEnd/>
          </a:ln>
        </p:spPr>
      </p:pic>
    </p:spTree>
    <p:extLst>
      <p:ext uri="{BB962C8B-B14F-4D97-AF65-F5344CB8AC3E}">
        <p14:creationId xmlns:p14="http://schemas.microsoft.com/office/powerpoint/2010/main" val="1162275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t(14;18) with BCL2-IGH rearrangement</a:t>
            </a:r>
            <a:endParaRPr lang="en-US" dirty="0">
              <a:solidFill>
                <a:srgbClr val="FF0000"/>
              </a:solidFill>
            </a:endParaRPr>
          </a:p>
        </p:txBody>
      </p:sp>
      <p:sp>
        <p:nvSpPr>
          <p:cNvPr id="3" name="Content Placeholder 2"/>
          <p:cNvSpPr>
            <a:spLocks noGrp="1"/>
          </p:cNvSpPr>
          <p:nvPr>
            <p:ph idx="1"/>
          </p:nvPr>
        </p:nvSpPr>
        <p:spPr>
          <a:xfrm>
            <a:off x="838200" y="1690688"/>
            <a:ext cx="10515600" cy="4697049"/>
          </a:xfrm>
        </p:spPr>
        <p:txBody>
          <a:bodyPr>
            <a:normAutofit fontScale="92500" lnSpcReduction="20000"/>
          </a:bodyPr>
          <a:lstStyle/>
          <a:p>
            <a:r>
              <a:rPr lang="en-US" dirty="0" smtClean="0"/>
              <a:t>It is detectable in up to 90% of FCLs and 20% of large-cell B-cell lymphomas depending upon the diagnostic test used</a:t>
            </a:r>
          </a:p>
          <a:p>
            <a:r>
              <a:rPr lang="en-US" dirty="0" smtClean="0"/>
              <a:t>For molecular diagnostic laboratories PCR-based detection strategies offer rapid results, are generally applicable, and can be used for residual disease monitoring. PCR-based techniques only detect up to 60% of </a:t>
            </a:r>
            <a:r>
              <a:rPr lang="en-US" dirty="0" err="1" smtClean="0"/>
              <a:t>translocations,which</a:t>
            </a:r>
            <a:r>
              <a:rPr lang="en-US" dirty="0" smtClean="0"/>
              <a:t> seriously impairs the diagnostic capability of PCR</a:t>
            </a:r>
          </a:p>
          <a:p>
            <a:r>
              <a:rPr lang="en-US" dirty="0" smtClean="0"/>
              <a:t>We initially evaluated a two-tube multiplex system, one tube designed to detect breakpoints within the MBR and a second tube used to identify breakpoints outside this region. The MBR</a:t>
            </a:r>
          </a:p>
          <a:p>
            <a:r>
              <a:rPr lang="en-US" dirty="0" smtClean="0"/>
              <a:t>strategy contained three primers MBR1, MBR2, and the consensus JH primer. The second multiplex reaction contained five primers, MCR1, MCR2, 50mcr, 30MBR1, and the consensus JH  and was designed to detect breakpoints within the </a:t>
            </a:r>
            <a:r>
              <a:rPr lang="en-US" dirty="0" err="1" smtClean="0"/>
              <a:t>mcr</a:t>
            </a:r>
            <a:r>
              <a:rPr lang="en-US" dirty="0" smtClean="0"/>
              <a:t>, 50mcr, and 30MBR regions.</a:t>
            </a:r>
          </a:p>
          <a:p>
            <a:pPr marL="0" indent="0">
              <a:buNone/>
            </a:pPr>
            <a:r>
              <a:rPr lang="en-US" dirty="0" smtClean="0"/>
              <a:t> </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l="21363" t="24089" r="23108" b="12868"/>
          <a:stretch>
            <a:fillRect/>
          </a:stretch>
        </p:blipFill>
        <p:spPr bwMode="auto">
          <a:xfrm>
            <a:off x="209006" y="248194"/>
            <a:ext cx="11377748" cy="619179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srcRect l="11912" t="31294" r="20744" b="8966"/>
          <a:stretch/>
        </p:blipFill>
        <p:spPr>
          <a:xfrm>
            <a:off x="404948" y="534942"/>
            <a:ext cx="10948851" cy="6035675"/>
          </a:xfrm>
          <a:prstGeom prst="rect">
            <a:avLst/>
          </a:prstGeom>
        </p:spPr>
      </p:pic>
    </p:spTree>
    <p:extLst>
      <p:ext uri="{BB962C8B-B14F-4D97-AF65-F5344CB8AC3E}">
        <p14:creationId xmlns:p14="http://schemas.microsoft.com/office/powerpoint/2010/main" val="1569626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srcRect l="20857" t="17785" r="21082" b="15870"/>
          <a:stretch/>
        </p:blipFill>
        <p:spPr>
          <a:xfrm>
            <a:off x="339634" y="248194"/>
            <a:ext cx="11547566" cy="6518365"/>
          </a:xfrm>
          <a:prstGeom prst="rect">
            <a:avLst/>
          </a:prstGeom>
        </p:spPr>
      </p:pic>
    </p:spTree>
    <p:extLst>
      <p:ext uri="{BB962C8B-B14F-4D97-AF65-F5344CB8AC3E}">
        <p14:creationId xmlns:p14="http://schemas.microsoft.com/office/powerpoint/2010/main" val="3031617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srcRect l="24402" t="19886" r="24964" b="22475"/>
          <a:stretch/>
        </p:blipFill>
        <p:spPr>
          <a:xfrm>
            <a:off x="169818" y="182880"/>
            <a:ext cx="11782696" cy="6296297"/>
          </a:xfrm>
          <a:prstGeom prst="rect">
            <a:avLst/>
          </a:prstGeom>
        </p:spPr>
      </p:pic>
    </p:spTree>
    <p:extLst>
      <p:ext uri="{BB962C8B-B14F-4D97-AF65-F5344CB8AC3E}">
        <p14:creationId xmlns:p14="http://schemas.microsoft.com/office/powerpoint/2010/main" val="1972502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Molecular tests in lymphoma</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Molecular diagnostic methods can provide an additional level of testing for definite diagnoses </a:t>
            </a:r>
          </a:p>
          <a:p>
            <a:endParaRPr lang="en-US" dirty="0" smtClean="0"/>
          </a:p>
          <a:p>
            <a:r>
              <a:rPr lang="en-US" dirty="0" smtClean="0"/>
              <a:t>Prognostic information</a:t>
            </a:r>
          </a:p>
          <a:p>
            <a:endParaRPr lang="en-US" dirty="0" smtClean="0"/>
          </a:p>
          <a:p>
            <a:r>
              <a:rPr lang="en-US" dirty="0" smtClean="0"/>
              <a:t>Provide targets for therapy</a:t>
            </a:r>
          </a:p>
          <a:p>
            <a:endParaRPr lang="en-US" dirty="0" smtClean="0"/>
          </a:p>
          <a:p>
            <a:r>
              <a:rPr lang="en-US" dirty="0" smtClean="0"/>
              <a:t>For monitoring the disease(MRD)</a:t>
            </a:r>
            <a:endParaRPr lang="en-US" dirty="0"/>
          </a:p>
        </p:txBody>
      </p:sp>
    </p:spTree>
    <p:extLst>
      <p:ext uri="{BB962C8B-B14F-4D97-AF65-F5344CB8AC3E}">
        <p14:creationId xmlns:p14="http://schemas.microsoft.com/office/powerpoint/2010/main" val="1438790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Topics</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err="1" smtClean="0"/>
              <a:t>Clonality</a:t>
            </a:r>
            <a:r>
              <a:rPr lang="en-US" dirty="0" smtClean="0"/>
              <a:t> tests</a:t>
            </a:r>
          </a:p>
          <a:p>
            <a:pPr marL="0" indent="0">
              <a:buNone/>
            </a:pPr>
            <a:endParaRPr lang="en-US" dirty="0"/>
          </a:p>
          <a:p>
            <a:pPr marL="0" indent="0">
              <a:buNone/>
            </a:pPr>
            <a:r>
              <a:rPr lang="en-US" dirty="0" smtClean="0"/>
              <a:t> Double/tripe hit lymphoma (MYC/BCL2, MYC/BCL6, MYC/BCL2/BLC6) in DLBCL</a:t>
            </a:r>
          </a:p>
          <a:p>
            <a:pPr marL="0" indent="0">
              <a:buNone/>
            </a:pPr>
            <a:endParaRPr lang="fr-FR" dirty="0" smtClean="0"/>
          </a:p>
          <a:p>
            <a:pPr marL="0" indent="0">
              <a:buNone/>
            </a:pPr>
            <a:r>
              <a:rPr lang="fr-FR" dirty="0" smtClean="0"/>
              <a:t>GCB/ABC type </a:t>
            </a:r>
            <a:r>
              <a:rPr lang="fr-FR" dirty="0" err="1" smtClean="0"/>
              <a:t>gene</a:t>
            </a:r>
            <a:r>
              <a:rPr lang="fr-FR" dirty="0" smtClean="0"/>
              <a:t> expression profiles and </a:t>
            </a:r>
            <a:r>
              <a:rPr lang="en-US" dirty="0" smtClean="0"/>
              <a:t>IRF4 rearrangements</a:t>
            </a:r>
          </a:p>
          <a:p>
            <a:r>
              <a:rPr lang="en-US" dirty="0" smtClean="0"/>
              <a:t>Translocations:</a:t>
            </a:r>
          </a:p>
          <a:p>
            <a:pPr marL="0" indent="0">
              <a:buNone/>
            </a:pPr>
            <a:r>
              <a:rPr lang="en-US" dirty="0" smtClean="0"/>
              <a:t>        t(8;14)(q24;q32)/MYC-IGH</a:t>
            </a:r>
          </a:p>
          <a:p>
            <a:pPr marL="0" indent="0">
              <a:buNone/>
            </a:pPr>
            <a:r>
              <a:rPr lang="en-US" dirty="0" smtClean="0"/>
              <a:t>        t(14;18)(q32;q21) IGH-BCL2 </a:t>
            </a:r>
          </a:p>
          <a:p>
            <a:pPr marL="0" indent="0">
              <a:buNone/>
            </a:pPr>
            <a:r>
              <a:rPr lang="en-US" dirty="0" smtClean="0"/>
              <a:t>        t(2;5) ALK-NPM</a:t>
            </a:r>
          </a:p>
          <a:p>
            <a:pPr marL="0" indent="0">
              <a:buNone/>
            </a:pPr>
            <a:r>
              <a:rPr lang="en-US" dirty="0" smtClean="0"/>
              <a:t>        t(11;18)</a:t>
            </a:r>
          </a:p>
          <a:p>
            <a:pPr marL="0" indent="0">
              <a:buNone/>
            </a:pPr>
            <a:endParaRPr lang="en-US" dirty="0"/>
          </a:p>
        </p:txBody>
      </p:sp>
    </p:spTree>
    <p:extLst>
      <p:ext uri="{BB962C8B-B14F-4D97-AF65-F5344CB8AC3E}">
        <p14:creationId xmlns:p14="http://schemas.microsoft.com/office/powerpoint/2010/main" val="161491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3207</Words>
  <Application>Microsoft Office PowerPoint</Application>
  <PresentationFormat>Widescreen</PresentationFormat>
  <Paragraphs>222</Paragraphs>
  <Slides>67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ＭＳ Ｐゴシック</vt:lpstr>
      <vt:lpstr>Arial</vt:lpstr>
      <vt:lpstr>Calibri</vt:lpstr>
      <vt:lpstr>Calibri Light</vt:lpstr>
      <vt:lpstr>Office Theme</vt:lpstr>
      <vt:lpstr>Molecular genetic in lymphoma</vt:lpstr>
      <vt:lpstr>Lymphoma Classification</vt:lpstr>
      <vt:lpstr>Lymphoma Classification</vt:lpstr>
      <vt:lpstr>Lymphoma Classification</vt:lpstr>
      <vt:lpstr>PowerPoint Presentation</vt:lpstr>
      <vt:lpstr>PowerPoint Presentation</vt:lpstr>
      <vt:lpstr>PowerPoint Presentation</vt:lpstr>
      <vt:lpstr>Molecular tests in lymphoma</vt:lpstr>
      <vt:lpstr>Topics</vt:lpstr>
      <vt:lpstr>Clonality</vt:lpstr>
      <vt:lpstr>PowerPoint Presentation</vt:lpstr>
      <vt:lpstr>PowerPoint Presentation</vt:lpstr>
      <vt:lpstr>PowerPoint Presentation</vt:lpstr>
      <vt:lpstr>Application</vt:lpstr>
      <vt:lpstr>targets</vt:lpstr>
      <vt:lpstr>PCR analysis</vt:lpstr>
      <vt:lpstr>Limitations and pitfalls of molecular clonality studies</vt:lpstr>
      <vt:lpstr>PowerPoint Presentation</vt:lpstr>
      <vt:lpstr>PowerPoint Presentation</vt:lpstr>
      <vt:lpstr>Heteroduplex analysis of PCR products:</vt:lpstr>
      <vt:lpstr>PowerPoint Presentation</vt:lpstr>
      <vt:lpstr>PowerPoint Presentation</vt:lpstr>
      <vt:lpstr>PowerPoint Presentation</vt:lpstr>
      <vt:lpstr>New in 2016 WHO</vt:lpstr>
      <vt:lpstr>DLBCL, NOS  </vt:lpstr>
      <vt:lpstr>PowerPoint Presentation</vt:lpstr>
      <vt:lpstr>DLBCL,NOS (GCB vs ABC type)</vt:lpstr>
      <vt:lpstr>PowerPoint Presentation</vt:lpstr>
      <vt:lpstr>IHC in typing</vt:lpstr>
      <vt:lpstr>PowerPoint Presentation</vt:lpstr>
      <vt:lpstr>CD30 in DLBCL</vt:lpstr>
      <vt:lpstr>CD30 in DLBCL(anaplastic variant)</vt:lpstr>
      <vt:lpstr>CD5 in DLBCL</vt:lpstr>
      <vt:lpstr>Cyclin D1 in DLBCL</vt:lpstr>
      <vt:lpstr>Cyclin D1 positive DLBCL(DD: MCL,blastic variant)</vt:lpstr>
      <vt:lpstr>Double-expresser lymphoma</vt:lpstr>
      <vt:lpstr>MYC rearrangement (single-hit lymphoma)</vt:lpstr>
      <vt:lpstr>Burkitt lymphoma</vt:lpstr>
      <vt:lpstr>BL                                         Ki-67:100%</vt:lpstr>
      <vt:lpstr>BCL6 and BCL2 in BL</vt:lpstr>
      <vt:lpstr>Myc IHC and FISH(break apart probe) in BL</vt:lpstr>
      <vt:lpstr>Molecular features and FISH analysis in BL</vt:lpstr>
      <vt:lpstr>FISH for MYC</vt:lpstr>
      <vt:lpstr>Break-apart versus DFP</vt:lpstr>
      <vt:lpstr>Mutational landscape in BL</vt:lpstr>
      <vt:lpstr>Burkitt-like lymphoma with 11q aberration</vt:lpstr>
      <vt:lpstr>PowerPoint Presentation</vt:lpstr>
      <vt:lpstr>HGBL with MYC and BCL2 and/or BCL6 rearrangements</vt:lpstr>
      <vt:lpstr>PowerPoint Presentation</vt:lpstr>
      <vt:lpstr>Myc and BCL6 rearrangement (Break apart probe)</vt:lpstr>
      <vt:lpstr>PowerPoint Presentation</vt:lpstr>
      <vt:lpstr>PowerPoint Presentation</vt:lpstr>
      <vt:lpstr>PowerPoint Presentation</vt:lpstr>
      <vt:lpstr>PowerPoint Presentation</vt:lpstr>
      <vt:lpstr>When use FISH</vt:lpstr>
      <vt:lpstr>Break-apart versus DFP</vt:lpstr>
      <vt:lpstr>MYC translocation partner: IGH, IG light chain or non IG gene</vt:lpstr>
      <vt:lpstr>HGBL, NOS</vt:lpstr>
      <vt:lpstr>Detecting chromosomal translocations in NHL </vt:lpstr>
      <vt:lpstr>PowerPoint Presentation</vt:lpstr>
      <vt:lpstr>t(11;14) with BCL1-IGH rearrangement</vt:lpstr>
      <vt:lpstr>PowerPoint Presentation</vt:lpstr>
      <vt:lpstr>A. Normal lymphoid nuclei, B. Mantle cell lymphoma t(11;14)</vt:lpstr>
      <vt:lpstr>t(14;18) with BCL2-IGH rearrangement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genetic in lymphoma</dc:title>
  <dc:creator>sama</dc:creator>
  <cp:lastModifiedBy>sama</cp:lastModifiedBy>
  <cp:revision>34</cp:revision>
  <dcterms:created xsi:type="dcterms:W3CDTF">2020-09-11T09:17:34Z</dcterms:created>
  <dcterms:modified xsi:type="dcterms:W3CDTF">2020-09-14T17:16:33Z</dcterms:modified>
</cp:coreProperties>
</file>